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96" r:id="rId2"/>
    <p:sldId id="258" r:id="rId3"/>
    <p:sldId id="265" r:id="rId4"/>
    <p:sldId id="297" r:id="rId5"/>
    <p:sldId id="266" r:id="rId6"/>
    <p:sldId id="359" r:id="rId7"/>
    <p:sldId id="363" r:id="rId8"/>
    <p:sldId id="362" r:id="rId9"/>
    <p:sldId id="366" r:id="rId10"/>
    <p:sldId id="360" r:id="rId11"/>
    <p:sldId id="367" r:id="rId12"/>
    <p:sldId id="299" r:id="rId13"/>
    <p:sldId id="275" r:id="rId14"/>
    <p:sldId id="365" r:id="rId15"/>
    <p:sldId id="368" r:id="rId16"/>
    <p:sldId id="370" r:id="rId17"/>
    <p:sldId id="280" r:id="rId18"/>
    <p:sldId id="281" r:id="rId19"/>
    <p:sldId id="344" r:id="rId20"/>
    <p:sldId id="374" r:id="rId21"/>
    <p:sldId id="375" r:id="rId22"/>
    <p:sldId id="373" r:id="rId23"/>
    <p:sldId id="378" r:id="rId24"/>
    <p:sldId id="342" r:id="rId25"/>
    <p:sldId id="381" r:id="rId26"/>
    <p:sldId id="382" r:id="rId27"/>
    <p:sldId id="320" r:id="rId28"/>
    <p:sldId id="304" r:id="rId29"/>
    <p:sldId id="319" r:id="rId30"/>
    <p:sldId id="379" r:id="rId31"/>
    <p:sldId id="380" r:id="rId32"/>
    <p:sldId id="340" r:id="rId33"/>
    <p:sldId id="353" r:id="rId34"/>
    <p:sldId id="264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33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5;&#1088;&#1086;&#1076;&#1072;&#1078;&#1080;%202010-2012\&#1057;&#1074;&#1086;&#1076;&#1082;&#1072;%20&#1087;&#1086;%20&#1075;&#1086;&#1076;&#1072;&#1084;%20_&#1087;&#1086;&#1083;&#1085;&#1072;&#1103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5;&#1088;&#1086;&#1076;&#1072;&#1078;&#1080;%202010-2012\&#1057;&#1074;&#1086;&#1076;&#1082;&#1072;%20&#1087;&#1086;%20&#1075;&#1086;&#1076;&#1072;&#1084;%20_&#1087;&#1086;&#1083;&#1085;&#1072;&#1103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5;&#1088;&#1086;&#1076;&#1072;&#1078;&#1080;%202010-2012\&#1057;&#1074;&#1086;&#1076;&#1082;&#1072;%20&#1087;&#1086;%20&#1075;&#1086;&#1076;&#1072;&#1084;%20_&#1087;&#1086;&#1083;&#1085;&#1072;&#1103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bar"/>
        <c:grouping val="percentStacked"/>
        <c:ser>
          <c:idx val="0"/>
          <c:order val="0"/>
          <c:tx>
            <c:strRef>
              <c:f>Оборотка!$A$29</c:f>
              <c:strCache>
                <c:ptCount val="1"/>
                <c:pt idx="0">
                  <c:v>Система "ФФУ-Моноблок"</c:v>
                </c:pt>
              </c:strCache>
            </c:strRef>
          </c:tx>
          <c:spPr>
            <a:ln>
              <a:noFill/>
            </a:ln>
          </c:spPr>
          <c:cat>
            <c:numRef>
              <c:f>Оборотка!$B$28:$I$28</c:f>
              <c:numCache>
                <c:formatCode>General</c:formatCode>
                <c:ptCount val="8"/>
                <c:pt idx="0">
                  <c:v>1999</c:v>
                </c:pt>
                <c:pt idx="1">
                  <c:v>2000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2011</c:v>
                </c:pt>
                <c:pt idx="7">
                  <c:v>2012</c:v>
                </c:pt>
              </c:numCache>
            </c:numRef>
          </c:cat>
          <c:val>
            <c:numRef>
              <c:f>Оборотка!$B$29:$I$29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4</c:v>
                </c:pt>
                <c:pt idx="3">
                  <c:v>9</c:v>
                </c:pt>
                <c:pt idx="4">
                  <c:v>2</c:v>
                </c:pt>
                <c:pt idx="5">
                  <c:v>1</c:v>
                </c:pt>
                <c:pt idx="6">
                  <c:v>6</c:v>
                </c:pt>
                <c:pt idx="7">
                  <c:v>2</c:v>
                </c:pt>
              </c:numCache>
            </c:numRef>
          </c:val>
        </c:ser>
        <c:ser>
          <c:idx val="1"/>
          <c:order val="1"/>
          <c:tx>
            <c:strRef>
              <c:f>Оборотка!$A$30</c:f>
              <c:strCache>
                <c:ptCount val="1"/>
                <c:pt idx="0">
                  <c:v>Система "СКАТ"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cat>
            <c:numRef>
              <c:f>Оборотка!$B$28:$I$28</c:f>
              <c:numCache>
                <c:formatCode>General</c:formatCode>
                <c:ptCount val="8"/>
                <c:pt idx="0">
                  <c:v>1999</c:v>
                </c:pt>
                <c:pt idx="1">
                  <c:v>2000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2011</c:v>
                </c:pt>
                <c:pt idx="7">
                  <c:v>2012</c:v>
                </c:pt>
              </c:numCache>
            </c:numRef>
          </c:cat>
          <c:val>
            <c:numRef>
              <c:f>Оборотка!$B$30:$I$30</c:f>
              <c:numCache>
                <c:formatCode>General</c:formatCode>
                <c:ptCount val="8"/>
                <c:pt idx="3">
                  <c:v>9</c:v>
                </c:pt>
                <c:pt idx="4">
                  <c:v>2</c:v>
                </c:pt>
                <c:pt idx="6">
                  <c:v>5</c:v>
                </c:pt>
                <c:pt idx="7">
                  <c:v>2</c:v>
                </c:pt>
              </c:numCache>
            </c:numRef>
          </c:val>
        </c:ser>
        <c:shape val="box"/>
        <c:axId val="64592896"/>
        <c:axId val="64598784"/>
        <c:axId val="0"/>
      </c:bar3DChart>
      <c:catAx>
        <c:axId val="64592896"/>
        <c:scaling>
          <c:orientation val="minMax"/>
        </c:scaling>
        <c:axPos val="l"/>
        <c:numFmt formatCode="General" sourceLinked="1"/>
        <c:tickLblPos val="nextTo"/>
        <c:crossAx val="64598784"/>
        <c:crosses val="autoZero"/>
        <c:auto val="1"/>
        <c:lblAlgn val="ctr"/>
        <c:lblOffset val="100"/>
      </c:catAx>
      <c:valAx>
        <c:axId val="64598784"/>
        <c:scaling>
          <c:orientation val="minMax"/>
        </c:scaling>
        <c:axPos val="b"/>
        <c:majorGridlines/>
        <c:numFmt formatCode="0%" sourceLinked="1"/>
        <c:tickLblPos val="nextTo"/>
        <c:crossAx val="645928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11111111111116"/>
          <c:y val="0.31556503353747473"/>
          <c:w val="0.34166666666666717"/>
          <c:h val="0.36886993292505144"/>
        </c:manualLayout>
      </c:layout>
      <c:spPr>
        <a:ln>
          <a:noFill/>
        </a:ln>
      </c:spPr>
    </c:legend>
    <c:plotVisOnly val="1"/>
  </c:chart>
  <c:txPr>
    <a:bodyPr/>
    <a:lstStyle/>
    <a:p>
      <a:pPr>
        <a:defRPr sz="14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7.4007823029944395E-2"/>
          <c:y val="0.11342586111966545"/>
          <c:w val="0.81388888888888966"/>
          <c:h val="0.77314814814814914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0.12457855225952001"/>
                  <c:y val="-0.30089417085833581"/>
                </c:manualLayout>
              </c:layout>
              <c:showCatName val="1"/>
              <c:showPercent val="1"/>
            </c:dLbl>
            <c:dLbl>
              <c:idx val="1"/>
              <c:layout>
                <c:manualLayout>
                  <c:x val="9.0230311441381231E-2"/>
                  <c:y val="-4.1778651884617914E-2"/>
                </c:manualLayout>
              </c:layout>
              <c:showCatName val="1"/>
              <c:showPercent val="1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CatName val="1"/>
            <c:showPercent val="1"/>
            <c:showLeaderLines val="1"/>
          </c:dLbls>
          <c:cat>
            <c:strRef>
              <c:f>Оборотка!$A$29:$A$30</c:f>
              <c:strCache>
                <c:ptCount val="2"/>
                <c:pt idx="0">
                  <c:v>Система "ФФУ-Моноблок"</c:v>
                </c:pt>
                <c:pt idx="1">
                  <c:v>Система "СКАТ"</c:v>
                </c:pt>
              </c:strCache>
            </c:strRef>
          </c:cat>
          <c:val>
            <c:numRef>
              <c:f>Оборотка!$J$29:$J$30</c:f>
              <c:numCache>
                <c:formatCode>General</c:formatCode>
                <c:ptCount val="2"/>
                <c:pt idx="0">
                  <c:v>26</c:v>
                </c:pt>
                <c:pt idx="1">
                  <c:v>18</c:v>
                </c:pt>
              </c:numCache>
            </c:numRef>
          </c:val>
        </c:ser>
      </c:pie3DChart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9.2554537240222223E-2"/>
          <c:y val="0.1107455757889297"/>
          <c:w val="0.81489092551955677"/>
          <c:h val="0.77850884842214163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2.1666451529624405E-3"/>
                  <c:y val="2.8333668899824291E-2"/>
                </c:manualLayout>
              </c:layout>
              <c:tx>
                <c:rich>
                  <a:bodyPr/>
                  <a:lstStyle/>
                  <a:p>
                    <a:r>
                      <a:rPr lang="ru-RU" sz="1500" dirty="0"/>
                      <a:t>Объекты оборотного водоснабжения
31%</a:t>
                    </a:r>
                  </a:p>
                </c:rich>
              </c:tx>
              <c:showCatName val="1"/>
              <c:showPercent val="1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CatName val="1"/>
            <c:showPercent val="1"/>
            <c:showLeaderLines val="1"/>
          </c:dLbls>
          <c:cat>
            <c:strRef>
              <c:f>Оборотка!$A$23:$A$24</c:f>
              <c:strCache>
                <c:ptCount val="2"/>
                <c:pt idx="0">
                  <c:v>Объекты оборотного водоснабжения</c:v>
                </c:pt>
                <c:pt idx="1">
                  <c:v>Прочие объекты</c:v>
                </c:pt>
              </c:strCache>
            </c:strRef>
          </c:cat>
          <c:val>
            <c:numRef>
              <c:f>Оборотка!$B$23:$B$24</c:f>
              <c:numCache>
                <c:formatCode>General</c:formatCode>
                <c:ptCount val="2"/>
                <c:pt idx="0">
                  <c:v>67</c:v>
                </c:pt>
                <c:pt idx="1">
                  <c:v>151</c:v>
                </c:pt>
              </c:numCache>
            </c:numRef>
          </c:val>
        </c:ser>
      </c:pie3DChart>
    </c:plotArea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39A3F-B28C-43F1-8982-35176272876C}" type="datetimeFigureOut">
              <a:rPr lang="ru-RU" smtClean="0"/>
              <a:pPr/>
              <a:t>26.06.2014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1431F-EE49-48D6-B013-D34F3F3F190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1431F-EE49-48D6-B013-D34F3F3F190B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2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2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26.06.2014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2000">
    <p:wedg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гл през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794" y="780360"/>
            <a:ext cx="5500726" cy="5980655"/>
          </a:xfrm>
          <a:prstGeom prst="rect">
            <a:avLst/>
          </a:prstGeom>
        </p:spPr>
      </p:pic>
      <p:pic>
        <p:nvPicPr>
          <p:cNvPr id="34818" name="Picture 2" descr="http://stomonroe.com.ua/wp-content/uploads/2012/09/car-wash-prev1232943592eY51O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285992"/>
            <a:ext cx="2090868" cy="200026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428604"/>
            <a:ext cx="8229600" cy="785818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chemeClr val="accent2"/>
                </a:solidFill>
                <a:latin typeface="+mn-lt"/>
              </a:rPr>
              <a:t>Модельный</a:t>
            </a:r>
            <a:r>
              <a:rPr lang="ru-RU" sz="2600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ru-RU" sz="2600" b="1" dirty="0" smtClean="0">
                <a:solidFill>
                  <a:schemeClr val="accent2"/>
                </a:solidFill>
                <a:latin typeface="+mn-lt"/>
              </a:rPr>
              <a:t>ряд «</a:t>
            </a:r>
            <a:r>
              <a:rPr lang="ru-RU" sz="2600" b="1" dirty="0" err="1" smtClean="0">
                <a:solidFill>
                  <a:schemeClr val="accent2"/>
                </a:solidFill>
                <a:latin typeface="+mn-lt"/>
              </a:rPr>
              <a:t>Моноблок-ФФУ</a:t>
            </a:r>
            <a:r>
              <a:rPr lang="ru-RU" sz="2600" b="1" dirty="0" smtClean="0">
                <a:solidFill>
                  <a:schemeClr val="accent2"/>
                </a:solidFill>
                <a:latin typeface="+mn-lt"/>
              </a:rPr>
              <a:t>»</a:t>
            </a:r>
            <a:endParaRPr lang="ru-RU" sz="2600" b="1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714488"/>
          <a:ext cx="8286810" cy="4500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0627"/>
                <a:gridCol w="1804097"/>
                <a:gridCol w="1657362"/>
                <a:gridCol w="1657362"/>
                <a:gridCol w="1657362"/>
              </a:tblGrid>
              <a:tr h="774822"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Модель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Производительность,</a:t>
                      </a:r>
                    </a:p>
                    <a:p>
                      <a:pPr algn="ctr"/>
                      <a:r>
                        <a:rPr kumimoji="0" lang="ru-RU" sz="13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м</a:t>
                      </a:r>
                      <a:r>
                        <a:rPr kumimoji="0" lang="ru-RU" sz="1300" b="1" kern="1200" baseline="300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3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/час</a:t>
                      </a:r>
                      <a:endParaRPr lang="ru-RU" sz="13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Габаритные размеры, м</a:t>
                      </a:r>
                    </a:p>
                    <a:p>
                      <a:pPr algn="ctr"/>
                      <a:r>
                        <a:rPr kumimoji="0" lang="ru-RU" sz="13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Д*Ш*В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Масса, т</a:t>
                      </a:r>
                    </a:p>
                    <a:p>
                      <a:pPr algn="ctr"/>
                      <a:r>
                        <a:rPr kumimoji="0" lang="ru-RU" sz="13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сухая/с водой</a:t>
                      </a:r>
                      <a:endParaRPr lang="ru-RU" sz="13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Установленная</a:t>
                      </a:r>
                    </a:p>
                    <a:p>
                      <a:pPr algn="ctr"/>
                      <a:r>
                        <a:rPr kumimoji="0" lang="ru-RU" sz="13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мощность, кВт</a:t>
                      </a:r>
                      <a:endParaRPr lang="ru-RU" sz="1300" dirty="0">
                        <a:latin typeface="+mj-lt"/>
                      </a:endParaRPr>
                    </a:p>
                  </a:txBody>
                  <a:tcPr/>
                </a:tc>
              </a:tr>
              <a:tr h="372578"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«ФФУ-1М»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1,0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1,18*1,00*1,44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0,25/ 0,6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2,3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72578"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+mj-lt"/>
                          <a:ea typeface="Times New Roman"/>
                          <a:cs typeface="Times New Roman"/>
                        </a:rPr>
                        <a:t>«Моноблок- 1»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+mj-lt"/>
                          <a:ea typeface="Times New Roman"/>
                          <a:cs typeface="Times New Roman"/>
                        </a:rPr>
                        <a:t>1,0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+mj-lt"/>
                          <a:ea typeface="Times New Roman"/>
                          <a:cs typeface="Times New Roman"/>
                        </a:rPr>
                        <a:t>1,90*1,15*1,35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+mj-lt"/>
                          <a:ea typeface="Times New Roman"/>
                          <a:cs typeface="Times New Roman"/>
                        </a:rPr>
                        <a:t>0,44 с подставкой</a:t>
                      </a:r>
                    </a:p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+mj-lt"/>
                          <a:ea typeface="Times New Roman"/>
                          <a:cs typeface="Times New Roman"/>
                        </a:rPr>
                        <a:t> для ФФУ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+mj-lt"/>
                          <a:ea typeface="Times New Roman"/>
                          <a:cs typeface="Times New Roman"/>
                        </a:rPr>
                        <a:t>0,4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72578"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«ФФУ-2М»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2,0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1,45*1,33*1,72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0,5 /1,0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2,3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72578"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«Моноблок- 2»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2,0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2,57*1,70*1,37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kumimoji="0"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0,6 с подставкой</a:t>
                      </a:r>
                    </a:p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kumimoji="0" lang="ru-RU" sz="130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для ФФУ</a:t>
                      </a:r>
                      <a:endParaRPr kumimoji="0" lang="ru-RU" sz="1300" kern="1200" dirty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+mj-lt"/>
                          <a:ea typeface="Times New Roman"/>
                          <a:cs typeface="Times New Roman"/>
                        </a:rPr>
                        <a:t>0,4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72578"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«ФФУ-4М»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4,0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1,79*1,53*1,70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0,6/ 2,2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4,2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72578"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+mj-lt"/>
                          <a:ea typeface="Times New Roman"/>
                          <a:cs typeface="Times New Roman"/>
                        </a:rPr>
                        <a:t>«Моноблок – 4»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+mj-lt"/>
                          <a:ea typeface="Times New Roman"/>
                          <a:cs typeface="Times New Roman"/>
                        </a:rPr>
                        <a:t>4,0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+mj-lt"/>
                          <a:ea typeface="Times New Roman"/>
                          <a:cs typeface="Times New Roman"/>
                        </a:rPr>
                        <a:t>3,80*1,95*1,60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+mj-lt"/>
                          <a:ea typeface="Times New Roman"/>
                          <a:cs typeface="Times New Roman"/>
                        </a:rPr>
                        <a:t>1,35/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+mj-lt"/>
                          <a:ea typeface="Times New Roman"/>
                          <a:cs typeface="Times New Roman"/>
                        </a:rPr>
                        <a:t>0,6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72578"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«ФФУ-6М»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6,0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2,20*1,79*1,76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0,9/ 4,2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3,5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72578"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+mj-lt"/>
                          <a:ea typeface="Times New Roman"/>
                          <a:cs typeface="Times New Roman"/>
                        </a:rPr>
                        <a:t>«Моноблок – 6»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+mj-lt"/>
                          <a:ea typeface="Times New Roman"/>
                          <a:cs typeface="Times New Roman"/>
                        </a:rPr>
                        <a:t>6,0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+mj-lt"/>
                          <a:ea typeface="Times New Roman"/>
                          <a:cs typeface="Times New Roman"/>
                        </a:rPr>
                        <a:t>4,59*2,29*1,60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+mj-lt"/>
                          <a:ea typeface="Times New Roman"/>
                          <a:cs typeface="Times New Roman"/>
                        </a:rPr>
                        <a:t>1,8/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+mj-lt"/>
                          <a:ea typeface="Times New Roman"/>
                          <a:cs typeface="Times New Roman"/>
                        </a:rPr>
                        <a:t>0,7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72578"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«ФФУ-10»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10,0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2,62*1,85*2,30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1,7/ 6,8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5,9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72578"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+mj-lt"/>
                          <a:ea typeface="Times New Roman"/>
                          <a:cs typeface="Times New Roman"/>
                        </a:rPr>
                        <a:t>«Моноблок – 10»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+mj-lt"/>
                          <a:ea typeface="Times New Roman"/>
                          <a:cs typeface="Times New Roman"/>
                        </a:rPr>
                        <a:t>10,0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+mj-lt"/>
                          <a:ea typeface="Times New Roman"/>
                          <a:cs typeface="Times New Roman"/>
                        </a:rPr>
                        <a:t>5,46*2,36*2,22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+mj-lt"/>
                          <a:ea typeface="Times New Roman"/>
                          <a:cs typeface="Times New Roman"/>
                        </a:rPr>
                        <a:t>2,9/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+mj-lt"/>
                          <a:ea typeface="Times New Roman"/>
                          <a:cs typeface="Times New Roman"/>
                        </a:rPr>
                        <a:t>0,7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5926" y="714356"/>
            <a:ext cx="1483824" cy="642942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Патент_№22542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1400481"/>
            <a:ext cx="3566964" cy="51717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 descr="лог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5926" y="714356"/>
            <a:ext cx="1483824" cy="64294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142976" y="428604"/>
            <a:ext cx="8229600" cy="785818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chemeClr val="accent2"/>
                </a:solidFill>
                <a:latin typeface="+mn-lt"/>
              </a:rPr>
              <a:t>Документация на «ФФУ»</a:t>
            </a:r>
            <a:endParaRPr lang="ru-RU" sz="26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1026" name="Picture 2" descr="C:\Документы\Декларация тамож.союз ФФУ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393017"/>
            <a:ext cx="3786214" cy="52060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28662" y="3857604"/>
            <a:ext cx="7851648" cy="3000396"/>
          </a:xfrm>
        </p:spPr>
        <p:txBody>
          <a:bodyPr>
            <a:normAutofit fontScale="90000"/>
          </a:bodyPr>
          <a:lstStyle/>
          <a:p>
            <a:pPr lvl="0"/>
            <a:r>
              <a:rPr lang="ru-RU" sz="6000" dirty="0" smtClean="0">
                <a:solidFill>
                  <a:schemeClr val="accent2"/>
                </a:solidFill>
                <a:effectLst/>
              </a:rPr>
              <a:t>Системы </a:t>
            </a:r>
            <a:br>
              <a:rPr lang="ru-RU" sz="6000" dirty="0" smtClean="0">
                <a:solidFill>
                  <a:schemeClr val="accent2"/>
                </a:solidFill>
                <a:effectLst/>
              </a:rPr>
            </a:br>
            <a:r>
              <a:rPr lang="ru-RU" sz="6000" dirty="0" smtClean="0">
                <a:solidFill>
                  <a:schemeClr val="accent2"/>
                </a:solidFill>
                <a:effectLst/>
              </a:rPr>
              <a:t>«СКАТ»</a:t>
            </a:r>
            <a:br>
              <a:rPr lang="ru-RU" sz="6000" dirty="0" smtClean="0">
                <a:solidFill>
                  <a:schemeClr val="accent2"/>
                </a:solidFill>
                <a:effectLst/>
              </a:rPr>
            </a:br>
            <a:r>
              <a:rPr lang="ru-RU" sz="60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6000" dirty="0" smtClean="0">
                <a:solidFill>
                  <a:schemeClr val="accent2"/>
                </a:solidFill>
                <a:effectLst/>
              </a:rPr>
            </a:br>
            <a:r>
              <a:rPr lang="ru-RU" sz="60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6000" dirty="0" smtClean="0">
                <a:solidFill>
                  <a:schemeClr val="accent2"/>
                </a:solidFill>
                <a:effectLst/>
              </a:rPr>
            </a:br>
            <a:endParaRPr lang="ru-RU" dirty="0"/>
          </a:p>
        </p:txBody>
      </p:sp>
      <p:pic>
        <p:nvPicPr>
          <p:cNvPr id="4" name="Рисунок 3" descr="лог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5926" y="714356"/>
            <a:ext cx="1483824" cy="642942"/>
          </a:xfrm>
          <a:prstGeom prst="rect">
            <a:avLst/>
          </a:prstGeom>
        </p:spPr>
      </p:pic>
      <p:pic>
        <p:nvPicPr>
          <p:cNvPr id="5122" name="Picture 2" descr="C:\Incoming\РЕКЛАМА\фотка скат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500174"/>
            <a:ext cx="5703383" cy="42862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2530" name="Picture 2" descr="http://www.allfreelogo.com/images/vector-thumb/soapy-car-prev12208605160Xv31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4762510"/>
            <a:ext cx="2143120" cy="185737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000108"/>
            <a:ext cx="7743852" cy="604856"/>
          </a:xfrm>
        </p:spPr>
        <p:txBody>
          <a:bodyPr/>
          <a:lstStyle/>
          <a:p>
            <a:r>
              <a:rPr lang="ru-RU" b="1" dirty="0" smtClean="0">
                <a:solidFill>
                  <a:schemeClr val="accent2"/>
                </a:solidFill>
                <a:latin typeface="+mn-lt"/>
              </a:rPr>
              <a:t>Системы оборотного водоснабжения </a:t>
            </a:r>
            <a:br>
              <a:rPr lang="ru-RU" b="1" dirty="0" smtClean="0">
                <a:solidFill>
                  <a:schemeClr val="accent2"/>
                </a:solidFill>
                <a:latin typeface="+mn-lt"/>
              </a:rPr>
            </a:br>
            <a:r>
              <a:rPr lang="ru-RU" b="1" dirty="0" smtClean="0">
                <a:solidFill>
                  <a:schemeClr val="accent2"/>
                </a:solidFill>
                <a:latin typeface="+mn-lt"/>
              </a:rPr>
              <a:t>серии «СКАТ»</a:t>
            </a:r>
            <a:endParaRPr lang="ru-RU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14282" y="1785926"/>
            <a:ext cx="3857652" cy="278608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2"/>
                </a:solidFill>
              </a:rPr>
              <a:t>Предназначены</a:t>
            </a:r>
            <a:r>
              <a:rPr lang="ru-RU" sz="2000" dirty="0" smtClean="0">
                <a:solidFill>
                  <a:schemeClr val="accent2"/>
                </a:solidFill>
              </a:rPr>
              <a:t> для очистки сточных вод с организацией оборотного водоснабжения: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accent2"/>
                </a:solidFill>
              </a:rPr>
              <a:t> Мойки автотранспорта;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accent2"/>
                </a:solidFill>
              </a:rPr>
              <a:t> Мойки ж/</a:t>
            </a:r>
            <a:r>
              <a:rPr lang="ru-RU" sz="2000" dirty="0" err="1" smtClean="0">
                <a:solidFill>
                  <a:schemeClr val="accent2"/>
                </a:solidFill>
              </a:rPr>
              <a:t>д</a:t>
            </a:r>
            <a:r>
              <a:rPr lang="ru-RU" sz="2000" dirty="0" smtClean="0">
                <a:solidFill>
                  <a:schemeClr val="accent2"/>
                </a:solidFill>
              </a:rPr>
              <a:t> транспорта;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accent2"/>
                </a:solidFill>
              </a:rPr>
              <a:t> Мойки агрегатов;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accent2"/>
                </a:solidFill>
              </a:rPr>
              <a:t> Мойки деталей, тары.</a:t>
            </a:r>
            <a:endParaRPr lang="ru-RU" sz="2000" dirty="0">
              <a:solidFill>
                <a:schemeClr val="accent2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072066" y="4929198"/>
            <a:ext cx="2928958" cy="60485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«СКАТ – 4»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Содержимое 4" descr="СКАТ-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714876" y="1643050"/>
            <a:ext cx="4040180" cy="3600722"/>
          </a:xfrm>
          <a:ln>
            <a:noFill/>
          </a:ln>
        </p:spPr>
      </p:pic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5926" y="714356"/>
            <a:ext cx="1483824" cy="64294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14282" y="4357694"/>
            <a:ext cx="5357850" cy="1928826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chemeClr val="accent2"/>
                </a:solidFill>
                <a:ea typeface="+mj-ea"/>
                <a:cs typeface="+mj-cs"/>
              </a:rPr>
              <a:t>Системы «СКАТ» состоят </a:t>
            </a:r>
            <a:r>
              <a:rPr lang="ru-RU" sz="2000" dirty="0" smtClean="0">
                <a:solidFill>
                  <a:schemeClr val="accent2"/>
                </a:solidFill>
                <a:ea typeface="+mj-ea"/>
                <a:cs typeface="+mj-cs"/>
              </a:rPr>
              <a:t>из 3-х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chemeClr val="accent2"/>
                </a:solidFill>
                <a:ea typeface="+mj-ea"/>
                <a:cs typeface="+mj-cs"/>
              </a:rPr>
              <a:t>функциональных блоков:</a:t>
            </a:r>
          </a:p>
          <a:p>
            <a:pPr lvl="0"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accent2"/>
                </a:solidFill>
              </a:rPr>
              <a:t> блок первичной очистки «БПО»</a:t>
            </a:r>
          </a:p>
          <a:p>
            <a:pPr lvl="0"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accent2"/>
                </a:solidFill>
              </a:rPr>
              <a:t> основной технологический блок «ОТБ»</a:t>
            </a:r>
          </a:p>
          <a:p>
            <a:pPr lvl="0"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accent2"/>
                </a:solidFill>
              </a:rPr>
              <a:t> двухступенчатый сорбционный блок «ДСБ»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863756" y="1571612"/>
            <a:ext cx="6994392" cy="2000264"/>
          </a:xfrm>
        </p:spPr>
        <p:txBody>
          <a:bodyPr>
            <a:normAutofit/>
          </a:bodyPr>
          <a:lstStyle/>
          <a:p>
            <a:pPr lvl="0"/>
            <a:r>
              <a:rPr lang="ru-RU" sz="60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6000" dirty="0" smtClean="0">
                <a:solidFill>
                  <a:schemeClr val="accent2"/>
                </a:solidFill>
                <a:effectLst/>
              </a:rPr>
            </a:br>
            <a:endParaRPr lang="ru-RU" dirty="0"/>
          </a:p>
        </p:txBody>
      </p:sp>
      <p:pic>
        <p:nvPicPr>
          <p:cNvPr id="4" name="Рисунок 3" descr="лог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5926" y="714356"/>
            <a:ext cx="1483824" cy="642942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857364"/>
            <a:ext cx="7358114" cy="161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14400" y="785794"/>
            <a:ext cx="8229600" cy="78581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00" b="1" dirty="0" smtClean="0">
                <a:solidFill>
                  <a:schemeClr val="accent2"/>
                </a:solidFill>
                <a:ea typeface="+mj-ea"/>
                <a:cs typeface="+mj-cs"/>
              </a:rPr>
              <a:t>Технологическая схема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71472" y="3643314"/>
            <a:ext cx="8229600" cy="3000396"/>
          </a:xfrm>
          <a:prstGeom prst="rect">
            <a:avLst/>
          </a:prstGeom>
        </p:spPr>
        <p:txBody>
          <a:bodyPr vert="horz" lIns="0" rIns="0" bIns="0" anchor="b"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chemeClr val="accent2"/>
                </a:solidFill>
                <a:ea typeface="+mj-ea"/>
                <a:cs typeface="+mj-cs"/>
              </a:rPr>
              <a:t>Загрязненная вода поступает </a:t>
            </a:r>
            <a:r>
              <a:rPr lang="ru-RU" sz="2000" b="1" dirty="0" smtClean="0">
                <a:solidFill>
                  <a:schemeClr val="accent2"/>
                </a:solidFill>
                <a:ea typeface="+mj-ea"/>
                <a:cs typeface="+mj-cs"/>
              </a:rPr>
              <a:t>в моечный лоток</a:t>
            </a:r>
            <a:r>
              <a:rPr lang="ru-RU" sz="2000" dirty="0" smtClean="0">
                <a:solidFill>
                  <a:schemeClr val="accent2"/>
                </a:solidFill>
                <a:ea typeface="+mj-ea"/>
                <a:cs typeface="+mj-cs"/>
              </a:rPr>
              <a:t>, где происходит удаление песка. Далее </a:t>
            </a:r>
            <a:r>
              <a:rPr lang="ru-RU" sz="2000" b="1" dirty="0" smtClean="0">
                <a:solidFill>
                  <a:schemeClr val="accent2"/>
                </a:solidFill>
                <a:ea typeface="+mj-ea"/>
                <a:cs typeface="+mj-cs"/>
              </a:rPr>
              <a:t>в приямок</a:t>
            </a:r>
            <a:r>
              <a:rPr lang="ru-RU" sz="2000" dirty="0" smtClean="0">
                <a:solidFill>
                  <a:schemeClr val="accent2"/>
                </a:solidFill>
                <a:ea typeface="+mj-ea"/>
                <a:cs typeface="+mj-cs"/>
              </a:rPr>
              <a:t>, из которого подается </a:t>
            </a:r>
            <a:r>
              <a:rPr lang="ru-RU" sz="2000" b="1" dirty="0" smtClean="0">
                <a:solidFill>
                  <a:schemeClr val="accent2"/>
                </a:solidFill>
                <a:ea typeface="+mj-ea"/>
                <a:cs typeface="+mj-cs"/>
              </a:rPr>
              <a:t>в «БПО» </a:t>
            </a:r>
            <a:r>
              <a:rPr lang="ru-RU" sz="2000" dirty="0" smtClean="0">
                <a:solidFill>
                  <a:schemeClr val="accent2"/>
                </a:solidFill>
                <a:ea typeface="+mj-ea"/>
                <a:cs typeface="+mj-cs"/>
              </a:rPr>
              <a:t>где происходит осаждение взвешенных примесей и окисление органических загрязнений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chemeClr val="accent2"/>
                </a:solidFill>
                <a:ea typeface="+mj-ea"/>
                <a:cs typeface="+mj-cs"/>
              </a:rPr>
              <a:t>с подавлением процесса гниения воды. Далее вода подается </a:t>
            </a:r>
            <a:r>
              <a:rPr lang="ru-RU" sz="2000" b="1" dirty="0" smtClean="0">
                <a:solidFill>
                  <a:schemeClr val="accent2"/>
                </a:solidFill>
                <a:ea typeface="+mj-ea"/>
                <a:cs typeface="+mj-cs"/>
              </a:rPr>
              <a:t>на «ОТБ» </a:t>
            </a:r>
            <a:r>
              <a:rPr lang="ru-RU" sz="2000" dirty="0" smtClean="0">
                <a:solidFill>
                  <a:schemeClr val="accent2"/>
                </a:solidFill>
                <a:ea typeface="+mj-ea"/>
                <a:cs typeface="+mj-cs"/>
              </a:rPr>
              <a:t>где осуществляется </a:t>
            </a:r>
            <a:r>
              <a:rPr lang="ru-RU" sz="2000" dirty="0" err="1" smtClean="0">
                <a:solidFill>
                  <a:schemeClr val="accent2"/>
                </a:solidFill>
                <a:ea typeface="+mj-ea"/>
                <a:cs typeface="+mj-cs"/>
              </a:rPr>
              <a:t>реагентная</a:t>
            </a:r>
            <a:r>
              <a:rPr lang="ru-RU" sz="2000" dirty="0" smtClean="0">
                <a:solidFill>
                  <a:schemeClr val="accent2"/>
                </a:solidFill>
                <a:ea typeface="+mj-ea"/>
                <a:cs typeface="+mj-cs"/>
              </a:rPr>
              <a:t> флотационно-фильтрационная очистка. При этом нефтепродукты, взвешенные </a:t>
            </a:r>
            <a:r>
              <a:rPr lang="ru-RU" sz="2000" dirty="0" err="1" smtClean="0">
                <a:solidFill>
                  <a:schemeClr val="accent2"/>
                </a:solidFill>
                <a:ea typeface="+mj-ea"/>
                <a:cs typeface="+mj-cs"/>
              </a:rPr>
              <a:t>в-ва</a:t>
            </a:r>
            <a:r>
              <a:rPr lang="ru-RU" sz="2000" dirty="0" smtClean="0">
                <a:solidFill>
                  <a:schemeClr val="accent2"/>
                </a:solidFill>
                <a:ea typeface="+mj-ea"/>
                <a:cs typeface="+mj-cs"/>
              </a:rPr>
              <a:t>, </a:t>
            </a:r>
            <a:r>
              <a:rPr lang="ru-RU" sz="2000" dirty="0" err="1" smtClean="0">
                <a:solidFill>
                  <a:schemeClr val="accent2"/>
                </a:solidFill>
                <a:ea typeface="+mj-ea"/>
                <a:cs typeface="+mj-cs"/>
              </a:rPr>
              <a:t>СПАВы</a:t>
            </a:r>
            <a:r>
              <a:rPr lang="ru-RU" sz="2000" dirty="0" smtClean="0">
                <a:solidFill>
                  <a:schemeClr val="accent2"/>
                </a:solidFill>
                <a:ea typeface="+mj-ea"/>
                <a:cs typeface="+mj-cs"/>
              </a:rPr>
              <a:t> собираются на поверхности в виде пены и удаляются </a:t>
            </a:r>
            <a:r>
              <a:rPr lang="ru-RU" sz="2000" dirty="0" err="1" smtClean="0">
                <a:solidFill>
                  <a:schemeClr val="accent2"/>
                </a:solidFill>
                <a:ea typeface="+mj-ea"/>
                <a:cs typeface="+mj-cs"/>
              </a:rPr>
              <a:t>шламосборным</a:t>
            </a:r>
            <a:r>
              <a:rPr lang="ru-RU" sz="2000" dirty="0" smtClean="0">
                <a:solidFill>
                  <a:schemeClr val="accent2"/>
                </a:solidFill>
                <a:ea typeface="+mj-ea"/>
                <a:cs typeface="+mj-cs"/>
              </a:rPr>
              <a:t> механизмом. После флотации вода поступает на встроенный </a:t>
            </a:r>
            <a:r>
              <a:rPr lang="ru-RU" sz="2000" b="1" dirty="0" smtClean="0">
                <a:solidFill>
                  <a:schemeClr val="accent2"/>
                </a:solidFill>
                <a:ea typeface="+mj-ea"/>
                <a:cs typeface="+mj-cs"/>
              </a:rPr>
              <a:t>пенополиуретановый фильтр </a:t>
            </a:r>
            <a:r>
              <a:rPr lang="ru-RU" sz="2000" dirty="0" smtClean="0">
                <a:solidFill>
                  <a:schemeClr val="accent2"/>
                </a:solidFill>
                <a:ea typeface="+mj-ea"/>
                <a:cs typeface="+mj-cs"/>
              </a:rPr>
              <a:t>и далее сбрасывается </a:t>
            </a:r>
            <a:r>
              <a:rPr lang="ru-RU" sz="2000" b="1" dirty="0" smtClean="0">
                <a:solidFill>
                  <a:schemeClr val="accent2"/>
                </a:solidFill>
                <a:ea typeface="+mj-ea"/>
                <a:cs typeface="+mj-cs"/>
              </a:rPr>
              <a:t>в накопительный бак</a:t>
            </a:r>
            <a:r>
              <a:rPr lang="ru-RU" sz="2000" dirty="0" smtClean="0">
                <a:solidFill>
                  <a:schemeClr val="accent2"/>
                </a:solidFill>
                <a:ea typeface="+mj-ea"/>
                <a:cs typeface="+mj-cs"/>
              </a:rPr>
              <a:t> из которого вновь подается на мойку.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chemeClr val="accent2"/>
                </a:solidFill>
                <a:ea typeface="+mj-ea"/>
                <a:cs typeface="+mj-cs"/>
              </a:rPr>
              <a:t> </a:t>
            </a:r>
          </a:p>
          <a:p>
            <a:pPr lvl="0"/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</p:cSld>
  <p:clrMapOvr>
    <a:masterClrMapping/>
  </p:clrMapOvr>
  <p:transition spd="slow" advClick="0" advTm="2000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ог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5926" y="714356"/>
            <a:ext cx="1483824" cy="642942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14348" y="571480"/>
            <a:ext cx="8229600" cy="78581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j-ea"/>
                <a:cs typeface="+mj-cs"/>
              </a:rPr>
              <a:t>Компоновка</a:t>
            </a:r>
            <a:r>
              <a:rPr kumimoji="0" lang="ru-RU" sz="2600" b="1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j-ea"/>
                <a:cs typeface="+mj-cs"/>
              </a:rPr>
              <a:t> технологических </a:t>
            </a:r>
            <a:r>
              <a:rPr lang="ru-RU" sz="2600" b="1" dirty="0" smtClean="0">
                <a:solidFill>
                  <a:schemeClr val="accent2"/>
                </a:solidFill>
                <a:ea typeface="+mj-ea"/>
                <a:cs typeface="+mj-cs"/>
              </a:rPr>
              <a:t>блоков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214282" y="1643050"/>
            <a:ext cx="2928958" cy="4786346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«БПО» в сочетании с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«ОТБ» и «ДСБ» рекомендуются </a:t>
            </a: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для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организации  оборотного водоснабжения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объектов, где нет сооружений первичной очистки, например, при новом строительстве, когда избытки очищенной воды необходимо сбрасывать на рельеф местности, либо в водоемы культурно-бытового назначения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C:\Incoming\РЕКЛАМА\Документы\рабочка\Сайт\Картинки\СКАТ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0818" y="1785926"/>
            <a:ext cx="5822104" cy="376556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</p:pic>
    </p:spTree>
  </p:cSld>
  <p:clrMapOvr>
    <a:masterClrMapping/>
  </p:clrMapOvr>
  <p:transition spd="slow" advClick="0" advTm="2000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ог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5926" y="714356"/>
            <a:ext cx="1483824" cy="642942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14348" y="571480"/>
            <a:ext cx="8229600" cy="78581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j-ea"/>
                <a:cs typeface="+mj-cs"/>
              </a:rPr>
              <a:t>Компоновка</a:t>
            </a:r>
            <a:r>
              <a:rPr kumimoji="0" lang="ru-RU" sz="2600" b="1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j-ea"/>
                <a:cs typeface="+mj-cs"/>
              </a:rPr>
              <a:t> технологических </a:t>
            </a:r>
            <a:r>
              <a:rPr lang="ru-RU" sz="2600" b="1" dirty="0" smtClean="0">
                <a:solidFill>
                  <a:schemeClr val="accent2"/>
                </a:solidFill>
                <a:ea typeface="+mj-ea"/>
                <a:cs typeface="+mj-cs"/>
              </a:rPr>
              <a:t>блоков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3571868" y="4429132"/>
            <a:ext cx="5072098" cy="228601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Отдельно функционирующий «ОТБ» рекомендуются </a:t>
            </a: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для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объектов где имеются сооружения первичной очистки , а глубокая очистка воды </a:t>
            </a:r>
            <a:r>
              <a:rPr lang="ru-RU" sz="2000" dirty="0" smtClean="0">
                <a:solidFill>
                  <a:schemeClr val="accent2"/>
                </a:solidFill>
              </a:rPr>
              <a:t>не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требуется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например, при сбросе избытков  очищенной воды в систему канализации.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3730" name="Picture 2" descr="http://www.promstok.ru/images/water_otbbp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428736"/>
            <a:ext cx="3497468" cy="29098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3732" name="Picture 4" descr="http://www.mobi100.ru/images/pics/scat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786190"/>
            <a:ext cx="2428875" cy="27336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8" name="Текст 2"/>
          <p:cNvSpPr txBox="1">
            <a:spLocks/>
          </p:cNvSpPr>
          <p:nvPr/>
        </p:nvSpPr>
        <p:spPr>
          <a:xfrm>
            <a:off x="366682" y="1795450"/>
            <a:ext cx="4214842" cy="228601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«БПО» в сочетании с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«ОТБ» рекомендуются </a:t>
            </a: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для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объектов где </a:t>
            </a:r>
            <a:r>
              <a:rPr lang="ru-RU" sz="2000" dirty="0" smtClean="0">
                <a:solidFill>
                  <a:schemeClr val="accent2"/>
                </a:solidFill>
              </a:rPr>
              <a:t>не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требуется глубокая очистка воды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например, при сбросе избытков  очищенной воды в систему канализации.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2000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5" y="1643050"/>
          <a:ext cx="8072492" cy="4701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426"/>
                <a:gridCol w="1855571"/>
                <a:gridCol w="86491"/>
                <a:gridCol w="1657744"/>
                <a:gridCol w="1585686"/>
                <a:gridCol w="1513574"/>
              </a:tblGrid>
              <a:tr h="1003669"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Модель</a:t>
                      </a:r>
                      <a:endParaRPr lang="ru-RU" sz="1300" dirty="0">
                        <a:latin typeface="+mj-lt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Производительность</a:t>
                      </a:r>
                      <a:endParaRPr lang="ru-RU" sz="13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м</a:t>
                      </a:r>
                      <a:r>
                        <a:rPr lang="ru-RU" sz="1300" b="1" baseline="300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/час</a:t>
                      </a:r>
                      <a:endParaRPr lang="ru-RU" sz="13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endParaRPr lang="ru-RU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Габаритные </a:t>
                      </a:r>
                      <a:endParaRPr lang="ru-RU" sz="1300" b="1" dirty="0" smtClean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300" b="1" dirty="0" smtClean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размеры, м</a:t>
                      </a:r>
                      <a:endParaRPr lang="ru-RU" sz="13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300" b="1" dirty="0" smtClean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Д*Ш*В,</a:t>
                      </a:r>
                      <a:endParaRPr lang="ru-RU" sz="13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Масса сухая, кг</a:t>
                      </a:r>
                      <a:endParaRPr lang="ru-RU" sz="13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Установленная</a:t>
                      </a:r>
                      <a:endParaRPr lang="ru-RU" sz="13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мощность, кВт</a:t>
                      </a:r>
                      <a:endParaRPr lang="ru-RU" sz="13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454497">
                <a:tc gridSpan="6"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Технические характеристики системы «СКАТ» - надземный вариант</a:t>
                      </a:r>
                      <a:endParaRPr lang="ru-RU" sz="1300" b="1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88372"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«СКАТ-1.1»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1,0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2,80*1,60*1,80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670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2,8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43098"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«СКАТ-2.1»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2,0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3,61*1,85*1,80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1250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2,8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43098"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«СКАТ-4.1»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4,0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1,90*4,01*2,35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1520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5,8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43098"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«СКАТ-6.1»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6,0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2,66*5,00*2,32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1900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5,8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43098"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«СКАТ-8.1»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8,0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2,70*5,75*2,28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2670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6,15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43098"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«СКАТ-10.1»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10,0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2,70*6,05*2,28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2750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6,15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442428"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Технические характеристики системы «СКАТ» - </a:t>
                      </a:r>
                      <a:r>
                        <a:rPr lang="ru-RU" sz="1300" b="1" dirty="0" err="1" smtClean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надземно-подземный</a:t>
                      </a:r>
                      <a:r>
                        <a:rPr lang="ru-RU" sz="1300" b="1" dirty="0" smtClean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вариант</a:t>
                      </a:r>
                      <a:endParaRPr lang="ru-RU" sz="13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53956"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«СКАТ-1.2»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1,0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1,70*1,60*1,80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970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2,8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43098"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«СКАТ-2.2»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2,0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2,40*1,60*1,90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1750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2,8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1271622" y="357166"/>
            <a:ext cx="8229600" cy="78581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j-ea"/>
                <a:cs typeface="+mj-cs"/>
              </a:rPr>
              <a:t>Модельный ряд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5" name="Рисунок 4" descr="лог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5926" y="714356"/>
            <a:ext cx="1483824" cy="642942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Патент_№23029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43904" y="1428736"/>
            <a:ext cx="3585748" cy="50720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 descr="лог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5926" y="714356"/>
            <a:ext cx="1483824" cy="642942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14348" y="571480"/>
            <a:ext cx="8229600" cy="78581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00" b="1" dirty="0" smtClean="0">
                <a:solidFill>
                  <a:schemeClr val="accent2"/>
                </a:solidFill>
                <a:ea typeface="+mj-ea"/>
                <a:cs typeface="+mj-cs"/>
              </a:rPr>
              <a:t>Документация на систему «СКАТ»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2050" name="Picture 2" descr="C:\Incoming\ТД Ска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482499"/>
            <a:ext cx="3649958" cy="50183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643702" y="1571612"/>
            <a:ext cx="2143140" cy="3714776"/>
          </a:xfrm>
        </p:spPr>
        <p:txBody>
          <a:bodyPr>
            <a:normAutofit/>
          </a:bodyPr>
          <a:lstStyle/>
          <a:p>
            <a:pPr lvl="0" algn="ctr"/>
            <a:r>
              <a:rPr lang="ru-RU" sz="5400" dirty="0" smtClean="0">
                <a:solidFill>
                  <a:schemeClr val="accent2"/>
                </a:solidFill>
              </a:rPr>
              <a:t> </a:t>
            </a:r>
            <a:br>
              <a:rPr lang="ru-RU" sz="5400" dirty="0" smtClean="0">
                <a:solidFill>
                  <a:schemeClr val="accent2"/>
                </a:solidFill>
              </a:rPr>
            </a:br>
            <a:r>
              <a:rPr lang="ru-RU" sz="5400" dirty="0" smtClean="0">
                <a:solidFill>
                  <a:schemeClr val="accent2"/>
                </a:solidFill>
              </a:rPr>
              <a:t>«П</a:t>
            </a:r>
            <a:r>
              <a:rPr lang="ru-RU" sz="5000" dirty="0" smtClean="0">
                <a:solidFill>
                  <a:schemeClr val="accent2"/>
                </a:solidFill>
              </a:rPr>
              <a:t>од </a:t>
            </a:r>
            <a:br>
              <a:rPr lang="ru-RU" sz="5000" dirty="0" smtClean="0">
                <a:solidFill>
                  <a:schemeClr val="accent2"/>
                </a:solidFill>
              </a:rPr>
            </a:br>
            <a:r>
              <a:rPr lang="ru-RU" sz="5000" dirty="0" smtClean="0">
                <a:solidFill>
                  <a:schemeClr val="accent2"/>
                </a:solidFill>
              </a:rPr>
              <a:t>ключ» </a:t>
            </a:r>
            <a:r>
              <a:rPr lang="ru-RU" sz="60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6000" dirty="0" smtClean="0">
                <a:solidFill>
                  <a:schemeClr val="accent2"/>
                </a:solidFill>
                <a:effectLst/>
              </a:rPr>
            </a:br>
            <a:endParaRPr lang="ru-RU" dirty="0"/>
          </a:p>
        </p:txBody>
      </p:sp>
      <p:pic>
        <p:nvPicPr>
          <p:cNvPr id="4" name="Рисунок 3" descr="лог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5926" y="714356"/>
            <a:ext cx="1483824" cy="642942"/>
          </a:xfrm>
          <a:prstGeom prst="rect">
            <a:avLst/>
          </a:prstGeom>
        </p:spPr>
      </p:pic>
      <p:pic>
        <p:nvPicPr>
          <p:cNvPr id="15364" name="Picture 4" descr="http://cs307509.vk.me/v307509941/7d79/9JrgmXTfHa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7517" y="1357298"/>
            <a:ext cx="5174681" cy="47596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spd="slow" advClick="0" advTm="2000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стату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785794"/>
            <a:ext cx="2517241" cy="5366263"/>
          </a:xfrm>
          <a:prstGeom prst="rect">
            <a:avLst/>
          </a:prstGeom>
        </p:spPr>
      </p:pic>
      <p:pic>
        <p:nvPicPr>
          <p:cNvPr id="7" name="Рисунок 6" descr="Диплом лауреат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75267" y="2786058"/>
            <a:ext cx="3125889" cy="39338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571480"/>
            <a:ext cx="2928958" cy="500066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chemeClr val="accent2"/>
                </a:solidFill>
                <a:latin typeface="+mn-lt"/>
              </a:rPr>
              <a:t>О компании</a:t>
            </a:r>
            <a:endParaRPr lang="ru-RU" sz="26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42984"/>
            <a:ext cx="4357718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ea typeface="Times New Roman" pitchFamily="18" charset="0"/>
                <a:cs typeface="Times New Roman" pitchFamily="18" charset="0"/>
              </a:rPr>
              <a:t>Ярославский завод промышленного водоочистного оборудования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ea typeface="Times New Roman" pitchFamily="18" charset="0"/>
                <a:cs typeface="Times New Roman" pitchFamily="18" charset="0"/>
              </a:rPr>
              <a:t>Экосервис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ea typeface="Times New Roman" pitchFamily="18" charset="0"/>
                <a:cs typeface="Times New Roman" pitchFamily="18" charset="0"/>
              </a:rPr>
              <a:t>»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ea typeface="Times New Roman" pitchFamily="18" charset="0"/>
                <a:cs typeface="Times New Roman" pitchFamily="18" charset="0"/>
              </a:rPr>
              <a:t>является разработчиком и производителем современных технологий очистки стоков и оборотных систем водоснабжения. </a:t>
            </a:r>
          </a:p>
          <a:p>
            <a:pPr marL="0" marR="0" lvl="0" indent="539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539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ea typeface="Times New Roman" pitchFamily="18" charset="0"/>
                <a:cs typeface="Times New Roman" pitchFamily="18" charset="0"/>
              </a:rPr>
              <a:t>Компания успешно работает с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1998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ea typeface="Times New Roman" pitchFamily="18" charset="0"/>
                <a:cs typeface="Times New Roman" pitchFamily="18" charset="0"/>
              </a:rPr>
              <a:t> года на территории РФ и странах СНГ, имеет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22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ea typeface="Times New Roman" pitchFamily="18" charset="0"/>
                <a:cs typeface="Times New Roman" pitchFamily="18" charset="0"/>
              </a:rPr>
              <a:t> региональных представителя и предлагает сертифицированные, запатентованные установки очистки промышленных сточных вод, в основе которых заложен принцип напорной флотации.</a:t>
            </a:r>
          </a:p>
        </p:txBody>
      </p:sp>
      <p:pic>
        <p:nvPicPr>
          <p:cNvPr id="8" name="Рисунок 7" descr="лог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45926" y="714356"/>
            <a:ext cx="1483824" cy="642942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142852"/>
            <a:ext cx="8429684" cy="1357298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solidFill>
                  <a:schemeClr val="accent2"/>
                </a:solidFill>
                <a:latin typeface="+mn-lt"/>
              </a:rPr>
              <a:t>Услуги. Инженерное, </a:t>
            </a:r>
            <a:br>
              <a:rPr lang="ru-RU" sz="2600" b="1" dirty="0" smtClean="0">
                <a:solidFill>
                  <a:schemeClr val="accent2"/>
                </a:solidFill>
                <a:latin typeface="+mn-lt"/>
              </a:rPr>
            </a:br>
            <a:r>
              <a:rPr lang="ru-RU" sz="2600" b="1" dirty="0" smtClean="0">
                <a:solidFill>
                  <a:schemeClr val="accent2"/>
                </a:solidFill>
                <a:latin typeface="+mn-lt"/>
              </a:rPr>
              <a:t>промышленное проектирование. </a:t>
            </a:r>
            <a:endParaRPr lang="ru-RU" sz="26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1698390"/>
            <a:ext cx="450059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2"/>
                </a:solidFill>
              </a:rPr>
              <a:t>Наши специалисты выполняют полный </a:t>
            </a:r>
            <a:r>
              <a:rPr lang="ru-RU" sz="2000" b="1" dirty="0" smtClean="0">
                <a:solidFill>
                  <a:schemeClr val="accent2"/>
                </a:solidFill>
              </a:rPr>
              <a:t>комплекс работ</a:t>
            </a:r>
            <a:r>
              <a:rPr lang="ru-RU" sz="2000" dirty="0" smtClean="0">
                <a:solidFill>
                  <a:schemeClr val="accent2"/>
                </a:solidFill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accent2"/>
                </a:solidFill>
              </a:rPr>
              <a:t> </a:t>
            </a:r>
            <a:r>
              <a:rPr lang="ru-RU" sz="2000" b="1" dirty="0" smtClean="0">
                <a:solidFill>
                  <a:schemeClr val="accent2"/>
                </a:solidFill>
              </a:rPr>
              <a:t>Проектирование </a:t>
            </a:r>
            <a:r>
              <a:rPr lang="ru-RU" sz="2000" dirty="0" smtClean="0">
                <a:solidFill>
                  <a:schemeClr val="accent2"/>
                </a:solidFill>
              </a:rPr>
              <a:t>объекта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accent2"/>
                </a:solidFill>
              </a:rPr>
              <a:t> Разработку </a:t>
            </a:r>
            <a:r>
              <a:rPr lang="ru-RU" sz="2000" dirty="0" smtClean="0">
                <a:solidFill>
                  <a:schemeClr val="accent2"/>
                </a:solidFill>
              </a:rPr>
              <a:t>технологической схемы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accent2"/>
                </a:solidFill>
              </a:rPr>
              <a:t> </a:t>
            </a:r>
            <a:r>
              <a:rPr lang="ru-RU" sz="2000" b="1" dirty="0" smtClean="0">
                <a:solidFill>
                  <a:schemeClr val="accent2"/>
                </a:solidFill>
              </a:rPr>
              <a:t>Подбор</a:t>
            </a:r>
            <a:r>
              <a:rPr lang="ru-RU" sz="2000" dirty="0" smtClean="0">
                <a:solidFill>
                  <a:schemeClr val="accent2"/>
                </a:solidFill>
              </a:rPr>
              <a:t> серийного оборудования,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accent2"/>
                </a:solidFill>
              </a:rPr>
              <a:t> </a:t>
            </a:r>
            <a:r>
              <a:rPr lang="ru-RU" sz="2000" b="1" dirty="0" smtClean="0">
                <a:solidFill>
                  <a:schemeClr val="accent2"/>
                </a:solidFill>
              </a:rPr>
              <a:t>Изготовление</a:t>
            </a:r>
            <a:r>
              <a:rPr lang="ru-RU" sz="2000" dirty="0" smtClean="0">
                <a:solidFill>
                  <a:schemeClr val="accent2"/>
                </a:solidFill>
              </a:rPr>
              <a:t> здания  и технологического оборудования,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accent2"/>
                </a:solidFill>
              </a:rPr>
              <a:t> </a:t>
            </a:r>
            <a:r>
              <a:rPr lang="ru-RU" sz="2000" b="1" dirty="0" smtClean="0">
                <a:solidFill>
                  <a:schemeClr val="accent2"/>
                </a:solidFill>
              </a:rPr>
              <a:t>Контрольную сборку</a:t>
            </a:r>
            <a:r>
              <a:rPr lang="ru-RU" sz="2000" dirty="0" smtClean="0">
                <a:solidFill>
                  <a:schemeClr val="accent2"/>
                </a:solidFill>
              </a:rPr>
              <a:t> каркаса здания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accent2"/>
                </a:solidFill>
              </a:rPr>
              <a:t> </a:t>
            </a:r>
            <a:r>
              <a:rPr lang="ru-RU" sz="2000" b="1" dirty="0" smtClean="0">
                <a:solidFill>
                  <a:schemeClr val="accent2"/>
                </a:solidFill>
              </a:rPr>
              <a:t>Поставку</a:t>
            </a:r>
            <a:r>
              <a:rPr lang="ru-RU" sz="2000" dirty="0" smtClean="0">
                <a:solidFill>
                  <a:schemeClr val="accent2"/>
                </a:solidFill>
              </a:rPr>
              <a:t> здания и оборудования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accent2"/>
                </a:solidFill>
              </a:rPr>
              <a:t> </a:t>
            </a:r>
            <a:r>
              <a:rPr lang="ru-RU" sz="2000" b="1" dirty="0" smtClean="0">
                <a:solidFill>
                  <a:schemeClr val="accent2"/>
                </a:solidFill>
              </a:rPr>
              <a:t>Монтаж</a:t>
            </a:r>
            <a:r>
              <a:rPr lang="ru-RU" sz="2000" dirty="0" smtClean="0">
                <a:solidFill>
                  <a:schemeClr val="accent2"/>
                </a:solidFill>
              </a:rPr>
              <a:t> здания и оборудования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accent2"/>
                </a:solidFill>
              </a:rPr>
              <a:t> </a:t>
            </a:r>
            <a:r>
              <a:rPr lang="ru-RU" sz="2000" b="1" dirty="0" smtClean="0">
                <a:solidFill>
                  <a:schemeClr val="accent2"/>
                </a:solidFill>
              </a:rPr>
              <a:t>Запуск</a:t>
            </a:r>
            <a:r>
              <a:rPr lang="ru-RU" sz="2000" dirty="0" smtClean="0">
                <a:solidFill>
                  <a:schemeClr val="accent2"/>
                </a:solidFill>
              </a:rPr>
              <a:t> объекта: пуско-наладку и обучение персонала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accent2"/>
                </a:solidFill>
              </a:rPr>
              <a:t> </a:t>
            </a:r>
            <a:r>
              <a:rPr lang="ru-RU" sz="2000" b="1" dirty="0" smtClean="0">
                <a:solidFill>
                  <a:schemeClr val="accent2"/>
                </a:solidFill>
              </a:rPr>
              <a:t>Сервисное обслуживание</a:t>
            </a:r>
            <a:r>
              <a:rPr lang="ru-RU" sz="2000" dirty="0" smtClean="0">
                <a:solidFill>
                  <a:schemeClr val="accent2"/>
                </a:solidFill>
              </a:rPr>
              <a:t>.</a:t>
            </a:r>
            <a:endParaRPr lang="ru-RU" sz="2000" dirty="0">
              <a:solidFill>
                <a:schemeClr val="accent2"/>
              </a:solidFill>
            </a:endParaRPr>
          </a:p>
        </p:txBody>
      </p:sp>
      <p:pic>
        <p:nvPicPr>
          <p:cNvPr id="7" name="Рисунок 6" descr="ISO 9001_2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2066" y="1643050"/>
            <a:ext cx="3519748" cy="502058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Рисунок 7" descr="лог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5926" y="714356"/>
            <a:ext cx="1483824" cy="642942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РО_Проектные работ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633946"/>
            <a:ext cx="3500462" cy="50276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 descr="лог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5926" y="714356"/>
            <a:ext cx="1483824" cy="642942"/>
          </a:xfrm>
          <a:prstGeom prst="rect">
            <a:avLst/>
          </a:prstGeom>
        </p:spPr>
      </p:pic>
      <p:pic>
        <p:nvPicPr>
          <p:cNvPr id="6" name="Рисунок 5" descr="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1643050"/>
            <a:ext cx="3494736" cy="50401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14348" y="642926"/>
            <a:ext cx="8229600" cy="78581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j-ea"/>
                <a:cs typeface="+mj-cs"/>
              </a:rPr>
              <a:t>Свидетельства СРО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</p:cSld>
  <p:clrMapOvr>
    <a:masterClrMapping/>
  </p:clrMapOvr>
  <p:transition spd="slow" advClick="0" advTm="2000"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857232"/>
            <a:ext cx="8229600" cy="571504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chemeClr val="accent2"/>
                </a:solidFill>
                <a:latin typeface="+mn-lt"/>
              </a:rPr>
              <a:t>Проект</a:t>
            </a:r>
            <a:r>
              <a:rPr lang="ru-RU" sz="2600" b="1" dirty="0" smtClean="0">
                <a:solidFill>
                  <a:schemeClr val="accent2"/>
                </a:solidFill>
              </a:rPr>
              <a:t>  2-х постовой </a:t>
            </a:r>
            <a:r>
              <a:rPr lang="ru-RU" sz="2600" b="1" dirty="0" smtClean="0">
                <a:solidFill>
                  <a:schemeClr val="accent2"/>
                </a:solidFill>
                <a:latin typeface="+mn-lt"/>
              </a:rPr>
              <a:t>мойки</a:t>
            </a:r>
            <a:endParaRPr lang="ru-RU" sz="26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714488"/>
            <a:ext cx="4214842" cy="4857784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Рисунок 9" descr="лог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5926" y="714356"/>
            <a:ext cx="1483824" cy="642942"/>
          </a:xfrm>
          <a:prstGeom prst="rect">
            <a:avLst/>
          </a:prstGeom>
        </p:spPr>
      </p:pic>
      <p:pic>
        <p:nvPicPr>
          <p:cNvPr id="1026" name="Picture 2" descr="\\LAGUTIN\incoming\Мойка_общая планиров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857364"/>
            <a:ext cx="7575751" cy="414340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  <p:transition spd="slow" advClick="0" advTm="2000"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лог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5926" y="714356"/>
            <a:ext cx="1483824" cy="64294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28596" y="928670"/>
            <a:ext cx="6572296" cy="9286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Оборотное водоснабжение мойки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0242" name="Picture 2" descr="\\LAGUTIN\incoming\Мойка_помещение станции очистк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9590" y="2428869"/>
            <a:ext cx="5471566" cy="4345328"/>
          </a:xfrm>
          <a:prstGeom prst="rect">
            <a:avLst/>
          </a:prstGeom>
          <a:noFill/>
        </p:spPr>
      </p:pic>
      <p:pic>
        <p:nvPicPr>
          <p:cNvPr id="7" name="Picture 4" descr="http://www.vo-da.ru/images/c/f/1067x800/sistema-ochistnyih-soorujeniy-avtomoyki-skat-2-do-chetyireh-posto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1649341"/>
            <a:ext cx="3673443" cy="356560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857232"/>
            <a:ext cx="8229600" cy="571504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chemeClr val="accent2"/>
                </a:solidFill>
              </a:rPr>
              <a:t>Мобильное здание </a:t>
            </a:r>
            <a:endParaRPr lang="ru-RU" sz="2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00174"/>
            <a:ext cx="3643338" cy="5143536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buNone/>
            </a:pPr>
            <a:r>
              <a:rPr lang="ru-RU" sz="2000" b="1" dirty="0" smtClean="0">
                <a:solidFill>
                  <a:schemeClr val="accent2"/>
                </a:solidFill>
              </a:rPr>
              <a:t>Металлоконструкции быстровозводимых зданий (ЛМК) предназначены</a:t>
            </a:r>
            <a:r>
              <a:rPr lang="ru-RU" sz="2000" dirty="0" smtClean="0">
                <a:solidFill>
                  <a:schemeClr val="accent2"/>
                </a:solidFill>
              </a:rPr>
              <a:t> для сборки </a:t>
            </a:r>
            <a:r>
              <a:rPr lang="ru-RU" sz="1800" dirty="0" smtClean="0">
                <a:solidFill>
                  <a:schemeClr val="accent2"/>
                </a:solidFill>
              </a:rPr>
              <a:t>быстровозводимых зданий с минимальным использованием сварочного и подъемно-транспортного оборудования.  Габариты здания кратны 2400 мм в осях, остальные параметры определяются проектом. Здание оснащается инженерными коммуникациями.</a:t>
            </a:r>
            <a:endParaRPr lang="ru-RU" sz="18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endParaRPr lang="ru-RU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Рисунок 9" descr="лог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5926" y="714356"/>
            <a:ext cx="1483824" cy="642942"/>
          </a:xfrm>
          <a:prstGeom prst="rect">
            <a:avLst/>
          </a:prstGeom>
        </p:spPr>
      </p:pic>
      <p:pic>
        <p:nvPicPr>
          <p:cNvPr id="19457" name="Picture 1" descr="C:\Фото\Мобильные здания\ЛМК\SNC002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1857364"/>
            <a:ext cx="4667282" cy="350046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spd="slow" advClick="0" advTm="2000"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857232"/>
            <a:ext cx="8229600" cy="571504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chemeClr val="accent2"/>
                </a:solidFill>
              </a:rPr>
              <a:t>Общий вид автомойки</a:t>
            </a:r>
            <a:endParaRPr lang="ru-RU" sz="2600" dirty="0"/>
          </a:p>
        </p:txBody>
      </p:sp>
      <p:pic>
        <p:nvPicPr>
          <p:cNvPr id="10" name="Рисунок 9" descr="лог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5926" y="714356"/>
            <a:ext cx="1483824" cy="642942"/>
          </a:xfrm>
          <a:prstGeom prst="rect">
            <a:avLst/>
          </a:prstGeom>
        </p:spPr>
      </p:pic>
      <p:pic>
        <p:nvPicPr>
          <p:cNvPr id="6" name="Picture 2" descr="C:\Incoming\картин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761577"/>
            <a:ext cx="6500858" cy="42850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 advClick="0" advTm="2000"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857232"/>
            <a:ext cx="8229600" cy="571504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chemeClr val="accent2"/>
                </a:solidFill>
              </a:rPr>
              <a:t>Сертификаты на мобильные здания </a:t>
            </a:r>
            <a:endParaRPr lang="ru-RU" sz="2600" dirty="0"/>
          </a:p>
        </p:txBody>
      </p:sp>
      <p:pic>
        <p:nvPicPr>
          <p:cNvPr id="10" name="Рисунок 9" descr="лог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5926" y="714356"/>
            <a:ext cx="1483824" cy="642942"/>
          </a:xfrm>
          <a:prstGeom prst="rect">
            <a:avLst/>
          </a:prstGeom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8" name="Picture 2" descr="C:\Incoming\Сертификат металлоконструкц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500174"/>
            <a:ext cx="3550979" cy="50216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Рисунок 1" descr="\\andy\Рекламный диск_11.2011\Info\Мобильные здания\Сертификаты\Серт. соответствия Мобильные здан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500174"/>
            <a:ext cx="3513052" cy="497682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2000"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857224" y="2500306"/>
            <a:ext cx="7851648" cy="1071570"/>
          </a:xfrm>
        </p:spPr>
        <p:txBody>
          <a:bodyPr>
            <a:normAutofit/>
          </a:bodyPr>
          <a:lstStyle/>
          <a:p>
            <a:pPr lvl="0"/>
            <a:r>
              <a:rPr lang="ru-RU" sz="5400" dirty="0" smtClean="0">
                <a:solidFill>
                  <a:schemeClr val="accent2"/>
                </a:solidFill>
              </a:rPr>
              <a:t>Реализованные проекты</a:t>
            </a:r>
            <a:endParaRPr lang="ru-RU" dirty="0"/>
          </a:p>
        </p:txBody>
      </p:sp>
      <p:pic>
        <p:nvPicPr>
          <p:cNvPr id="4" name="Рисунок 3" descr="лог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5926" y="714356"/>
            <a:ext cx="1483824" cy="642942"/>
          </a:xfrm>
          <a:prstGeom prst="rect">
            <a:avLst/>
          </a:prstGeom>
        </p:spPr>
      </p:pic>
      <p:pic>
        <p:nvPicPr>
          <p:cNvPr id="9218" name="Picture 2" descr="http://au-di.ru/img/pages/big/201112161131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4214818"/>
            <a:ext cx="2857500" cy="220980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орд я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092" y="1475328"/>
            <a:ext cx="3714932" cy="50969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500034" y="1428736"/>
            <a:ext cx="3643338" cy="5000660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j-ea"/>
                <a:cs typeface="+mj-cs"/>
              </a:rPr>
              <a:t>Заказчик: </a:t>
            </a: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j-ea"/>
                <a:cs typeface="+mj-cs"/>
              </a:rPr>
              <a:t>«ФОРД - Ярославль»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r>
              <a:rPr lang="ru-RU" sz="2000" b="1" dirty="0" smtClean="0">
                <a:solidFill>
                  <a:schemeClr val="accent2"/>
                </a:solidFill>
                <a:ea typeface="+mj-ea"/>
                <a:cs typeface="+mj-cs"/>
              </a:rPr>
              <a:t>Объект: </a:t>
            </a:r>
            <a:r>
              <a:rPr lang="ru-RU" sz="2000" dirty="0" err="1" smtClean="0">
                <a:solidFill>
                  <a:schemeClr val="accent2"/>
                </a:solidFill>
                <a:ea typeface="+mj-ea"/>
                <a:cs typeface="+mj-cs"/>
              </a:rPr>
              <a:t>Автомойка</a:t>
            </a:r>
            <a:r>
              <a:rPr lang="ru-RU" sz="2000" dirty="0" smtClean="0">
                <a:solidFill>
                  <a:schemeClr val="accent2"/>
                </a:solidFill>
                <a:ea typeface="+mj-ea"/>
                <a:cs typeface="+mj-cs"/>
              </a:rPr>
              <a:t> с</a:t>
            </a:r>
            <a:r>
              <a:rPr lang="ru-RU" sz="2000" dirty="0" smtClean="0">
                <a:solidFill>
                  <a:schemeClr val="accent2"/>
                </a:solidFill>
              </a:rPr>
              <a:t>ервисного центра</a:t>
            </a:r>
            <a:endParaRPr kumimoji="0" lang="ru-RU" sz="200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chemeClr val="accent2"/>
                </a:solidFill>
                <a:ea typeface="+mj-ea"/>
                <a:cs typeface="+mj-cs"/>
              </a:rPr>
              <a:t>Вид стоков: </a:t>
            </a:r>
            <a:r>
              <a:rPr lang="ru-RU" sz="2000" dirty="0" smtClean="0">
                <a:solidFill>
                  <a:schemeClr val="accent2"/>
                </a:solidFill>
                <a:ea typeface="+mj-ea"/>
                <a:cs typeface="+mj-cs"/>
              </a:rPr>
              <a:t>Нефтепродукты, масла, ПАВ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chemeClr val="accent2"/>
                </a:solidFill>
                <a:ea typeface="+mj-ea"/>
                <a:cs typeface="+mj-cs"/>
              </a:rPr>
              <a:t>Оборудование: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chemeClr val="accent2"/>
                </a:solidFill>
                <a:ea typeface="+mj-ea"/>
                <a:cs typeface="+mj-cs"/>
              </a:rPr>
              <a:t>Установка серии «</a:t>
            </a:r>
            <a:r>
              <a:rPr lang="ru-RU" sz="20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ФДП - 2</a:t>
            </a:r>
            <a:r>
              <a:rPr lang="ru-RU" sz="2000" dirty="0" smtClean="0">
                <a:solidFill>
                  <a:schemeClr val="accent2"/>
                </a:solidFill>
                <a:ea typeface="+mj-ea"/>
                <a:cs typeface="+mj-cs"/>
              </a:rPr>
              <a:t>» производительность </a:t>
            </a:r>
            <a:r>
              <a:rPr lang="ru-RU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2 м</a:t>
            </a:r>
            <a:r>
              <a:rPr lang="ru-RU" sz="14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3</a:t>
            </a:r>
            <a:r>
              <a:rPr lang="ru-RU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/ч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solidFill>
                <a:schemeClr val="accent2"/>
              </a:solidFill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chemeClr val="accent2"/>
                </a:solidFill>
                <a:ea typeface="+mj-ea"/>
                <a:cs typeface="+mj-cs"/>
              </a:rPr>
              <a:t>Материал:</a:t>
            </a:r>
            <a:r>
              <a:rPr lang="ru-RU" sz="2000" dirty="0" smtClean="0">
                <a:solidFill>
                  <a:schemeClr val="accent2"/>
                </a:solidFill>
                <a:ea typeface="+mj-ea"/>
                <a:cs typeface="+mj-cs"/>
              </a:rPr>
              <a:t> нержавеющая сталь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solidFill>
                <a:schemeClr val="accent2"/>
              </a:solidFill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chemeClr val="accent2"/>
                </a:solidFill>
                <a:ea typeface="+mj-ea"/>
                <a:cs typeface="+mj-cs"/>
              </a:rPr>
              <a:t>г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j-ea"/>
                <a:cs typeface="+mj-cs"/>
              </a:rPr>
              <a:t>. Ярославль, 2010г.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5" name="Рисунок 4" descr="лог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5926" y="714356"/>
            <a:ext cx="1483824" cy="642942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wedg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357158" y="857232"/>
            <a:ext cx="3357586" cy="5214974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j-ea"/>
                <a:cs typeface="+mj-cs"/>
              </a:rPr>
              <a:t>Заказчик</a:t>
            </a: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j-ea"/>
                <a:cs typeface="+mj-cs"/>
              </a:rPr>
              <a:t>: Локомотивное ДЕПО по обслуживанию подвижных составов «</a:t>
            </a: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j-ea"/>
                <a:cs typeface="+mj-cs"/>
              </a:rPr>
              <a:t>Desiro</a:t>
            </a: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j-ea"/>
                <a:cs typeface="+mj-cs"/>
              </a:rPr>
              <a:t>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chemeClr val="accent2"/>
                </a:solidFill>
                <a:ea typeface="+mj-ea"/>
                <a:cs typeface="+mj-cs"/>
              </a:rPr>
              <a:t>Вид стоков: </a:t>
            </a:r>
            <a:r>
              <a:rPr lang="ru-RU" sz="2000" dirty="0" smtClean="0">
                <a:solidFill>
                  <a:schemeClr val="accent2"/>
                </a:solidFill>
                <a:ea typeface="+mj-ea"/>
                <a:cs typeface="+mj-cs"/>
              </a:rPr>
              <a:t>Нефтепродукты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chemeClr val="accent2"/>
                </a:solidFill>
                <a:ea typeface="+mj-ea"/>
                <a:cs typeface="+mj-cs"/>
              </a:rPr>
              <a:t>Оборудование: </a:t>
            </a:r>
            <a:r>
              <a:rPr lang="ru-RU" sz="2000" dirty="0" smtClean="0">
                <a:solidFill>
                  <a:schemeClr val="accent2"/>
                </a:solidFill>
                <a:ea typeface="+mj-ea"/>
                <a:cs typeface="+mj-cs"/>
              </a:rPr>
              <a:t>Установка серии «ФДП»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solidFill>
                <a:schemeClr val="accent2"/>
              </a:solidFill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chemeClr val="accent2"/>
                </a:solidFill>
                <a:ea typeface="+mj-ea"/>
                <a:cs typeface="+mj-cs"/>
              </a:rPr>
              <a:t>г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j-ea"/>
                <a:cs typeface="+mj-cs"/>
              </a:rPr>
              <a:t>. Адлер, 2012г.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solidFill>
                <a:schemeClr val="accent2"/>
              </a:solidFill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chemeClr val="accent2"/>
                </a:solidFill>
                <a:ea typeface="+mj-ea"/>
                <a:cs typeface="+mj-cs"/>
              </a:rPr>
              <a:t>Справка:  </a:t>
            </a:r>
            <a:r>
              <a:rPr lang="ru-RU" sz="1400" dirty="0" smtClean="0">
                <a:solidFill>
                  <a:schemeClr val="accent2"/>
                </a:solidFill>
                <a:ea typeface="+mj-ea"/>
                <a:cs typeface="+mj-cs"/>
              </a:rPr>
              <a:t>Железная дорога относится к Олимпийским объектам Сочи </a:t>
            </a:r>
            <a:r>
              <a:rPr lang="ru-RU" sz="14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2014</a:t>
            </a:r>
          </a:p>
          <a:p>
            <a:pPr lvl="0">
              <a:spcBef>
                <a:spcPct val="0"/>
              </a:spcBef>
              <a:defRPr/>
            </a:pPr>
            <a:r>
              <a:rPr lang="en-US" sz="1400" dirty="0" smtClean="0">
                <a:solidFill>
                  <a:schemeClr val="accent2"/>
                </a:solidFill>
                <a:ea typeface="+mj-ea"/>
                <a:cs typeface="+mj-cs"/>
              </a:rPr>
              <a:t>http://www.rzdtv.ru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12" name="Рисунок 11" descr="Адлер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6182" y="1571612"/>
            <a:ext cx="5048286" cy="3929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 descr="лог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5926" y="714356"/>
            <a:ext cx="1483824" cy="642942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571472" y="1285860"/>
            <a:ext cx="5000660" cy="2143140"/>
          </a:xfrm>
          <a:prstGeom prst="rect">
            <a:avLst/>
          </a:prstGeom>
        </p:spPr>
        <p:txBody>
          <a:bodyPr/>
          <a:lstStyle/>
          <a:p>
            <a:pPr lvl="0" indent="539750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chemeClr val="accent2"/>
              </a:solidFill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14282" y="857232"/>
            <a:ext cx="4500594" cy="2428892"/>
          </a:xfrm>
          <a:prstGeom prst="rect">
            <a:avLst/>
          </a:prstGeom>
        </p:spPr>
        <p:txBody>
          <a:bodyPr/>
          <a:lstStyle/>
          <a:p>
            <a:pPr lvl="0" indent="5397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chemeClr val="accent2"/>
                </a:solidFill>
                <a:ea typeface="Times New Roman" pitchFamily="18" charset="0"/>
                <a:cs typeface="Times New Roman" pitchFamily="18" charset="0"/>
              </a:rPr>
              <a:t>Системы оборотного       водоснабжения </a:t>
            </a:r>
          </a:p>
          <a:p>
            <a:pPr lvl="0" indent="5397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 smtClean="0">
                <a:solidFill>
                  <a:schemeClr val="accent2"/>
                </a:solidFill>
                <a:ea typeface="Times New Roman" pitchFamily="18" charset="0"/>
                <a:cs typeface="Times New Roman" pitchFamily="18" charset="0"/>
              </a:rPr>
              <a:t>НПФ «ЭКОСЕРВИС»</a:t>
            </a:r>
          </a:p>
          <a:p>
            <a:pPr lvl="0" indent="539750" algn="ctr" fontAlgn="base">
              <a:spcBef>
                <a:spcPct val="0"/>
              </a:spcBef>
              <a:spcAft>
                <a:spcPct val="0"/>
              </a:spcAft>
            </a:pPr>
            <a:endParaRPr lang="ru-RU" sz="2600" dirty="0" smtClean="0">
              <a:solidFill>
                <a:schemeClr val="accent2"/>
              </a:solidFill>
              <a:cs typeface="Arial" pitchFamily="34" charset="0"/>
            </a:endParaRPr>
          </a:p>
        </p:txBody>
      </p:sp>
      <p:pic>
        <p:nvPicPr>
          <p:cNvPr id="5" name="Рисунок 4" descr="лог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5926" y="714356"/>
            <a:ext cx="1483824" cy="642942"/>
          </a:xfrm>
          <a:prstGeom prst="rect">
            <a:avLst/>
          </a:prstGeom>
        </p:spPr>
      </p:pic>
      <p:pic>
        <p:nvPicPr>
          <p:cNvPr id="8" name="Рисунок 7" descr="DSC_02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1" y="2643182"/>
            <a:ext cx="5139548" cy="37147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5715008" y="1571612"/>
            <a:ext cx="307180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975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accent2"/>
                </a:solidFill>
                <a:ea typeface="Times New Roman" pitchFamily="18" charset="0"/>
                <a:cs typeface="Times New Roman" pitchFamily="18" charset="0"/>
              </a:rPr>
              <a:t>Выпускаемая продукция обеспечивает высокую степень очистки различных видов стоков от взвешенных веществ, нефтепродуктов, жиров, ПАВ  в соответствии с требованиями </a:t>
            </a:r>
            <a:r>
              <a:rPr lang="ru-RU" sz="2000" dirty="0" err="1" smtClean="0">
                <a:solidFill>
                  <a:schemeClr val="accent2"/>
                </a:solidFill>
                <a:ea typeface="Times New Roman" pitchFamily="18" charset="0"/>
                <a:cs typeface="Times New Roman" pitchFamily="18" charset="0"/>
              </a:rPr>
              <a:t>СанПиН</a:t>
            </a:r>
            <a:r>
              <a:rPr lang="ru-RU" sz="2000" dirty="0" smtClean="0">
                <a:solidFill>
                  <a:schemeClr val="accent2"/>
                </a:solidFill>
                <a:ea typeface="Times New Roman" pitchFamily="18" charset="0"/>
                <a:cs typeface="Times New Roman" pitchFamily="18" charset="0"/>
              </a:rPr>
              <a:t> и контролирующих государственных органов в сфере экологии, природопользования и защиты окружающей среды.</a:t>
            </a:r>
            <a:endParaRPr lang="ru-RU" sz="2000" dirty="0" smtClean="0">
              <a:solidFill>
                <a:schemeClr val="accent2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2000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1071538" y="785794"/>
            <a:ext cx="6357982" cy="714380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ru-RU" sz="2400" b="1" dirty="0" smtClean="0">
                <a:solidFill>
                  <a:schemeClr val="accent2"/>
                </a:solidFill>
              </a:rPr>
              <a:t>Наши заказчики (краткий перечень)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Рисунок 2" descr="лог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5926" y="714356"/>
            <a:ext cx="1483824" cy="642942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500034" y="1492023"/>
          <a:ext cx="8429685" cy="51320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388"/>
                <a:gridCol w="1928826"/>
                <a:gridCol w="4643471"/>
              </a:tblGrid>
              <a:tr h="357373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Город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Название организации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Оборудование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</a:tr>
              <a:tr h="3950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 smtClean="0">
                          <a:latin typeface="+mn-lt"/>
                          <a:ea typeface="Times New Roman"/>
                          <a:cs typeface="Times New Roman"/>
                        </a:rPr>
                        <a:t>Ярославль, 2000г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latin typeface="+mj-lt"/>
                          <a:ea typeface="Times New Roman"/>
                          <a:cs typeface="Times New Roman"/>
                        </a:rPr>
                        <a:t>«МАЗ-сервис»</a:t>
                      </a:r>
                      <a:endParaRPr lang="ru-RU" sz="13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+mn-lt"/>
                          <a:ea typeface="Times New Roman"/>
                          <a:cs typeface="Times New Roman"/>
                        </a:rPr>
                        <a:t>Портальная мойка большегрузных автомобилей</a:t>
                      </a:r>
                      <a:endParaRPr lang="ru-RU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</a:tr>
              <a:tr h="3987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 smtClean="0">
                          <a:latin typeface="+mn-lt"/>
                          <a:ea typeface="Times New Roman"/>
                          <a:cs typeface="Times New Roman"/>
                        </a:rPr>
                        <a:t>Нижневартовск, 2001г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latin typeface="+mj-lt"/>
                          <a:ea typeface="Times New Roman"/>
                          <a:cs typeface="Times New Roman"/>
                        </a:rPr>
                        <a:t>ОАО «ВАНЬЕГАННЕФТЬ»</a:t>
                      </a:r>
                      <a:endParaRPr lang="ru-RU" sz="13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+mn-lt"/>
                          <a:ea typeface="Times New Roman"/>
                          <a:cs typeface="Times New Roman"/>
                        </a:rPr>
                        <a:t>Оборотное водоснабжения мойки, на базе  «ФФУ-6»</a:t>
                      </a:r>
                      <a:endParaRPr lang="ru-RU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</a:tr>
              <a:tr h="3950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+mn-lt"/>
                          <a:ea typeface="Times New Roman"/>
                          <a:cs typeface="Times New Roman"/>
                        </a:rPr>
                        <a:t>Новый Уренгой</a:t>
                      </a:r>
                      <a:r>
                        <a:rPr lang="ru-RU" sz="1400" b="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2003г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Calibri"/>
                        </a:rPr>
                        <a:t>ОАО</a:t>
                      </a:r>
                      <a:r>
                        <a:rPr lang="ru-RU" sz="1300" b="0" baseline="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Calibri"/>
                        </a:rPr>
                        <a:t> «Газпром», база спецтехники</a:t>
                      </a:r>
                      <a:endParaRPr lang="ru-RU" sz="13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+mn-lt"/>
                          <a:ea typeface="Times New Roman"/>
                          <a:cs typeface="Times New Roman"/>
                        </a:rPr>
                        <a:t>Оборотное водоснабжения мойки большегрузных автомобилей, на базе  «ФФУ-20»</a:t>
                      </a:r>
                      <a:endParaRPr lang="ru-RU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</a:tr>
              <a:tr h="4286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+mn-lt"/>
                        </a:rPr>
                        <a:t>Горячий ключ, 2004г</a:t>
                      </a:r>
                      <a:endParaRPr lang="ru-RU" sz="1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latin typeface="+mj-lt"/>
                          <a:ea typeface="Times New Roman"/>
                          <a:cs typeface="Times New Roman"/>
                        </a:rPr>
                        <a:t>СБСВ «АВТО»</a:t>
                      </a:r>
                      <a:r>
                        <a:rPr lang="ru-RU" sz="1300" b="0" baseline="0" dirty="0" smtClean="0">
                          <a:latin typeface="+mj-lt"/>
                          <a:ea typeface="Times New Roman"/>
                          <a:cs typeface="Times New Roman"/>
                        </a:rPr>
                        <a:t>  Мерседес центр</a:t>
                      </a:r>
                      <a:endParaRPr lang="ru-RU" sz="13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+mn-lt"/>
                          <a:ea typeface="Times New Roman"/>
                          <a:cs typeface="Times New Roman"/>
                        </a:rPr>
                        <a:t>Оборотное водоснабжение моек</a:t>
                      </a:r>
                      <a:r>
                        <a:rPr lang="ru-RU" sz="1400" b="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грузового и легкового транспорта, на базе «СКАТ-1.1»</a:t>
                      </a:r>
                      <a:endParaRPr lang="ru-RU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</a:tr>
              <a:tr h="3571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+mn-lt"/>
                        </a:rPr>
                        <a:t>Ростов-на-Дону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+mn-lt"/>
                        </a:rPr>
                        <a:t>2004г</a:t>
                      </a:r>
                      <a:endParaRPr lang="ru-RU" sz="1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latin typeface="+mj-lt"/>
                          <a:ea typeface="Times New Roman"/>
                          <a:cs typeface="Times New Roman"/>
                        </a:rPr>
                        <a:t>АТП №5</a:t>
                      </a:r>
                      <a:endParaRPr lang="ru-RU" sz="13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 smtClean="0">
                          <a:latin typeface="+mn-lt"/>
                          <a:ea typeface="Times New Roman"/>
                          <a:cs typeface="Times New Roman"/>
                        </a:rPr>
                        <a:t>Оборотное водоснабжение, на базе системы «ФФУ-2», «Моноблок-2» </a:t>
                      </a:r>
                      <a:endParaRPr lang="ru-RU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</a:tr>
              <a:tr h="357373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n-lt"/>
                        </a:rPr>
                        <a:t>Южно-Сахалинск, 2005г</a:t>
                      </a:r>
                      <a:endParaRPr lang="ru-RU" sz="1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latin typeface="+mj-lt"/>
                          <a:ea typeface="Times New Roman"/>
                          <a:cs typeface="Times New Roman"/>
                        </a:rPr>
                        <a:t>Локомотивное депо</a:t>
                      </a:r>
                      <a:endParaRPr lang="ru-RU" sz="13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+mn-lt"/>
                          <a:ea typeface="Times New Roman"/>
                          <a:cs typeface="Times New Roman"/>
                        </a:rPr>
                        <a:t>Система оборотного водоснабжения мойки локомотивов на базе «СКАТ-2.2»</a:t>
                      </a:r>
                      <a:endParaRPr lang="ru-RU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</a:tr>
              <a:tr h="2855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+mn-lt"/>
                        </a:rPr>
                        <a:t>Красноярск, 2006г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latin typeface="+mj-lt"/>
                          <a:ea typeface="Times New Roman"/>
                          <a:cs typeface="Times New Roman"/>
                        </a:rPr>
                        <a:t>Локомотивное депо</a:t>
                      </a:r>
                      <a:endParaRPr lang="ru-RU" sz="13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+mn-lt"/>
                          <a:ea typeface="Times New Roman"/>
                          <a:cs typeface="Times New Roman"/>
                        </a:rPr>
                        <a:t>Оборотное водоснабжения мойки, на базе  «ФДП-4»</a:t>
                      </a:r>
                      <a:endParaRPr lang="ru-RU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</a:tr>
              <a:tr h="357373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n-lt"/>
                        </a:rPr>
                        <a:t>Москва,</a:t>
                      </a:r>
                      <a:r>
                        <a:rPr lang="ru-RU" sz="1400" b="0" baseline="0" dirty="0" smtClean="0">
                          <a:latin typeface="+mn-lt"/>
                        </a:rPr>
                        <a:t> 2011г</a:t>
                      </a:r>
                      <a:endParaRPr lang="ru-RU" sz="1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latin typeface="+mj-lt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1300" b="0" dirty="0" err="1" smtClean="0">
                          <a:latin typeface="+mj-lt"/>
                          <a:ea typeface="Times New Roman"/>
                          <a:cs typeface="Times New Roman"/>
                        </a:rPr>
                        <a:t>Альфа-Рекордис</a:t>
                      </a:r>
                      <a:r>
                        <a:rPr lang="ru-RU" sz="1300" b="0" dirty="0" smtClean="0">
                          <a:latin typeface="+mj-lt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3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+mn-lt"/>
                          <a:ea typeface="Times New Roman"/>
                          <a:cs typeface="Times New Roman"/>
                        </a:rPr>
                        <a:t>Оборотное водоснабжения мойки, на базе  «ФФУ-2 МБ-2»</a:t>
                      </a:r>
                      <a:endParaRPr lang="ru-RU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</a:tr>
              <a:tr h="502543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n-lt"/>
                        </a:rPr>
                        <a:t>Москва, 2012г</a:t>
                      </a:r>
                      <a:endParaRPr lang="ru-RU" sz="1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latin typeface="+mj-lt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1300" b="0" dirty="0" err="1" smtClean="0">
                          <a:latin typeface="+mj-lt"/>
                          <a:ea typeface="Times New Roman"/>
                          <a:cs typeface="Times New Roman"/>
                        </a:rPr>
                        <a:t>ПепсиКо</a:t>
                      </a:r>
                      <a:r>
                        <a:rPr lang="ru-RU" sz="1300" b="0" dirty="0" smtClean="0">
                          <a:latin typeface="+mj-lt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3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+mn-lt"/>
                          <a:ea typeface="Times New Roman"/>
                          <a:cs typeface="Times New Roman"/>
                        </a:rPr>
                        <a:t>Оборотное водоснабжение мойки грузового автотранспорта, на базе системы «СКАТ-4»</a:t>
                      </a:r>
                      <a:endParaRPr lang="ru-RU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</a:tr>
              <a:tr h="357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+mn-lt"/>
                          <a:ea typeface="Times New Roman"/>
                          <a:cs typeface="Times New Roman"/>
                        </a:rPr>
                        <a:t>Краснодар, 2013г</a:t>
                      </a:r>
                      <a:endParaRPr lang="ru-RU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300" b="0" kern="1200" dirty="0" smtClean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«Пантер»</a:t>
                      </a:r>
                      <a:endParaRPr kumimoji="0" lang="ru-RU" sz="1300" b="0" kern="1200" dirty="0">
                        <a:solidFill>
                          <a:schemeClr val="dk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latin typeface="+mn-lt"/>
                          <a:ea typeface="Times New Roman"/>
                          <a:cs typeface="Times New Roman"/>
                        </a:rPr>
                        <a:t>Автомоечные</a:t>
                      </a:r>
                      <a:r>
                        <a:rPr lang="ru-RU" sz="1400" b="0" dirty="0" smtClean="0">
                          <a:latin typeface="+mn-lt"/>
                          <a:ea typeface="Times New Roman"/>
                          <a:cs typeface="Times New Roman"/>
                        </a:rPr>
                        <a:t> центры г. Сочи</a:t>
                      </a:r>
                      <a:r>
                        <a:rPr lang="ru-RU" sz="1400" b="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на базе «ФДП-1, БВЕ-1, РБГ 2/100 МТ», «ФДП-2, БВЕ-2, РБГ-2/100МТ»</a:t>
                      </a:r>
                      <a:endParaRPr lang="ru-RU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</a:tr>
            </a:tbl>
          </a:graphicData>
        </a:graphic>
      </p:graphicFrame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863756" y="1571612"/>
            <a:ext cx="7851648" cy="3000396"/>
          </a:xfrm>
        </p:spPr>
        <p:txBody>
          <a:bodyPr>
            <a:normAutofit/>
          </a:bodyPr>
          <a:lstStyle/>
          <a:p>
            <a:pPr lvl="0"/>
            <a:r>
              <a:rPr lang="ru-RU" sz="6000" dirty="0" smtClean="0">
                <a:solidFill>
                  <a:schemeClr val="accent2"/>
                </a:solidFill>
                <a:effectLst/>
              </a:rPr>
              <a:t/>
            </a:r>
            <a:br>
              <a:rPr lang="ru-RU" sz="6000" dirty="0" smtClean="0">
                <a:solidFill>
                  <a:schemeClr val="accent2"/>
                </a:solidFill>
                <a:effectLst/>
              </a:rPr>
            </a:br>
            <a:endParaRPr lang="ru-RU" dirty="0"/>
          </a:p>
        </p:txBody>
      </p:sp>
      <p:pic>
        <p:nvPicPr>
          <p:cNvPr id="4" name="Рисунок 3" descr="лог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5926" y="714356"/>
            <a:ext cx="1483824" cy="642942"/>
          </a:xfrm>
          <a:prstGeom prst="rect">
            <a:avLst/>
          </a:prstGeom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928662" y="785794"/>
            <a:ext cx="5500726" cy="714380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Аналитическая  справка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357158" y="150017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4857752" y="1500174"/>
          <a:ext cx="4000496" cy="2571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1785918" y="3786190"/>
          <a:ext cx="4648200" cy="2895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 advClick="0" advTm="2000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гео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785926"/>
            <a:ext cx="8229600" cy="4035883"/>
          </a:xfr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428728" y="571480"/>
            <a:ext cx="3286148" cy="571504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chemeClr val="accent2"/>
                </a:solidFill>
                <a:latin typeface="+mn-lt"/>
              </a:rPr>
              <a:t>География</a:t>
            </a:r>
            <a:r>
              <a:rPr lang="ru-RU" sz="2600" b="1" dirty="0" smtClean="0">
                <a:solidFill>
                  <a:schemeClr val="accent2"/>
                </a:solidFill>
              </a:rPr>
              <a:t> </a:t>
            </a:r>
            <a:r>
              <a:rPr lang="ru-RU" sz="2600" b="1" dirty="0" smtClean="0">
                <a:solidFill>
                  <a:schemeClr val="accent2"/>
                </a:solidFill>
                <a:latin typeface="+mn-lt"/>
              </a:rPr>
              <a:t>продаж</a:t>
            </a:r>
            <a:endParaRPr lang="ru-RU" sz="26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6" name="Рисунок 5" descr="лог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5926" y="714356"/>
            <a:ext cx="1483824" cy="642942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1285852" y="642918"/>
            <a:ext cx="2857520" cy="714380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Наши дилеры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Рисунок 2" descr="лог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5926" y="714356"/>
            <a:ext cx="1483824" cy="642942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500034" y="1533564"/>
          <a:ext cx="8072494" cy="5007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074"/>
                <a:gridCol w="2143140"/>
                <a:gridCol w="2643206"/>
                <a:gridCol w="1643074"/>
              </a:tblGrid>
              <a:tr h="357373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Город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Название организации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Контактное лицо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Телефон</a:t>
                      </a:r>
                      <a:endParaRPr lang="ru-RU" sz="1000" dirty="0">
                        <a:latin typeface="+mn-lt"/>
                      </a:endParaRPr>
                    </a:p>
                  </a:txBody>
                  <a:tcPr/>
                </a:tc>
              </a:tr>
              <a:tr h="3950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  <a:ea typeface="Times New Roman"/>
                          <a:cs typeface="Times New Roman"/>
                        </a:rPr>
                        <a:t>Москва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Calibri"/>
                        </a:rPr>
                        <a:t>"ИНЖТЕХСЕРВИС"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Александр </a:t>
                      </a:r>
                      <a:r>
                        <a:rPr kumimoji="0" lang="ru-RU" sz="14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Гандрабура</a:t>
                      </a:r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(903) 786-73-99 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</a:tr>
              <a:tr h="4286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  <a:ea typeface="Times New Roman"/>
                          <a:cs typeface="Times New Roman"/>
                        </a:rPr>
                        <a:t>Москва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Calibri"/>
                        </a:rPr>
                        <a:t>"МОБИ-КОМПЛЕКС"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Times New Roman"/>
                          <a:cs typeface="Times New Roman"/>
                        </a:rPr>
                        <a:t>Сергей </a:t>
                      </a:r>
                      <a:r>
                        <a:rPr lang="ru-RU" sz="1400" dirty="0" err="1" smtClean="0">
                          <a:latin typeface="+mn-lt"/>
                          <a:ea typeface="Times New Roman"/>
                          <a:cs typeface="Times New Roman"/>
                        </a:rPr>
                        <a:t>Синицин</a:t>
                      </a:r>
                      <a:r>
                        <a:rPr lang="ru-RU" sz="1400" dirty="0" smtClean="0">
                          <a:latin typeface="+mn-lt"/>
                          <a:ea typeface="Times New Roman"/>
                          <a:cs typeface="Times New Roman"/>
                        </a:rPr>
                        <a:t>  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Times New Roman"/>
                          <a:cs typeface="Times New Roman"/>
                        </a:rPr>
                        <a:t>(495) 969-86-56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</a:tr>
              <a:tr h="3571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</a:rPr>
                        <a:t>Подольск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latin typeface="+mj-lt"/>
                          <a:ea typeface="Times New Roman"/>
                          <a:cs typeface="Times New Roman"/>
                        </a:rPr>
                        <a:t>«КОМЕТА-СЕРВИС»</a:t>
                      </a:r>
                      <a:endParaRPr lang="ru-RU" sz="13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Times New Roman"/>
                          <a:cs typeface="Times New Roman"/>
                        </a:rPr>
                        <a:t>Сергей Гольцов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Times New Roman"/>
                          <a:cs typeface="Times New Roman"/>
                        </a:rPr>
                        <a:t>(495) 926-24-31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</a:tr>
              <a:tr h="357373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Санкт-Петербург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Calibri"/>
                        </a:rPr>
                        <a:t>"ПЕТРОМАТИК"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Times New Roman"/>
                          <a:cs typeface="Times New Roman"/>
                        </a:rPr>
                        <a:t>Лев </a:t>
                      </a:r>
                      <a:r>
                        <a:rPr lang="ru-RU" sz="1400" dirty="0" err="1" smtClean="0">
                          <a:latin typeface="+mn-lt"/>
                          <a:ea typeface="Times New Roman"/>
                          <a:cs typeface="Times New Roman"/>
                        </a:rPr>
                        <a:t>Карпович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Times New Roman"/>
                          <a:cs typeface="Times New Roman"/>
                        </a:rPr>
                        <a:t>(812)</a:t>
                      </a:r>
                      <a:r>
                        <a:rPr lang="ru-RU" sz="14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294-04-62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</a:tr>
              <a:tr h="2855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Краснодар</a:t>
                      </a:r>
                      <a:endParaRPr lang="ru-RU" sz="1400" dirty="0" smtClean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latin typeface="+mj-lt"/>
                          <a:ea typeface="Times New Roman"/>
                          <a:cs typeface="Times New Roman"/>
                        </a:rPr>
                        <a:t>«ПАНТЕР»</a:t>
                      </a:r>
                      <a:endParaRPr lang="ru-RU" sz="13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Times New Roman"/>
                          <a:cs typeface="Times New Roman"/>
                        </a:rPr>
                        <a:t>Оксана Мокрая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Times New Roman"/>
                          <a:cs typeface="Times New Roman"/>
                        </a:rPr>
                        <a:t>(861) 267-13-40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</a:tr>
              <a:tr h="357373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Краснодар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Calibri"/>
                        </a:rPr>
                        <a:t>"БИЗНЕС-ФОРМУЛА"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Times New Roman"/>
                          <a:cs typeface="Times New Roman"/>
                        </a:rPr>
                        <a:t>Сергей</a:t>
                      </a:r>
                      <a:r>
                        <a:rPr lang="ru-RU" sz="14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Вартанян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Times New Roman"/>
                          <a:cs typeface="Times New Roman"/>
                        </a:rPr>
                        <a:t>(861) 274-42-23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</a:tr>
              <a:tr h="5025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Великий Новгород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latin typeface="+mj-lt"/>
                          <a:ea typeface="Times New Roman"/>
                          <a:cs typeface="Times New Roman"/>
                        </a:rPr>
                        <a:t>«ГАРО ТРЕЙД»</a:t>
                      </a:r>
                      <a:endParaRPr lang="ru-RU" sz="13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Times New Roman"/>
                          <a:cs typeface="Times New Roman"/>
                        </a:rPr>
                        <a:t>Александр Павлов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Times New Roman"/>
                          <a:cs typeface="Times New Roman"/>
                        </a:rPr>
                        <a:t>(8162) 94-09-31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</a:tr>
              <a:tr h="357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Times New Roman"/>
                          <a:cs typeface="Times New Roman"/>
                        </a:rPr>
                        <a:t>Кемерово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300" b="1" kern="1200" dirty="0" smtClean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kumimoji="0" lang="ru-RU" sz="1300" b="1" kern="1200" smtClean="0">
                          <a:solidFill>
                            <a:schemeClr val="dk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ГАРО СИСТЕМ»</a:t>
                      </a:r>
                      <a:endParaRPr kumimoji="0" lang="ru-RU" sz="1300" b="1" kern="1200" dirty="0">
                        <a:solidFill>
                          <a:schemeClr val="dk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Times New Roman"/>
                          <a:cs typeface="Times New Roman"/>
                        </a:rPr>
                        <a:t>Анатолий</a:t>
                      </a:r>
                      <a:r>
                        <a:rPr lang="ru-RU" sz="14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aseline="0" dirty="0" err="1" smtClean="0">
                          <a:latin typeface="+mn-lt"/>
                          <a:ea typeface="Times New Roman"/>
                          <a:cs typeface="Times New Roman"/>
                        </a:rPr>
                        <a:t>Чарушин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Times New Roman"/>
                          <a:cs typeface="Times New Roman"/>
                        </a:rPr>
                        <a:t>(3842)36-18-18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</a:tr>
              <a:tr h="35737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Уфа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latin typeface="+mj-lt"/>
                          <a:ea typeface="Times New Roman"/>
                          <a:cs typeface="Times New Roman"/>
                        </a:rPr>
                        <a:t>«ДЕВОНА СЕРВИС»</a:t>
                      </a:r>
                      <a:endParaRPr lang="ru-RU" sz="13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Times New Roman"/>
                          <a:cs typeface="Times New Roman"/>
                        </a:rPr>
                        <a:t>Михаил Денисов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Times New Roman"/>
                          <a:cs typeface="Times New Roman"/>
                        </a:rPr>
                        <a:t>(347)277-78-00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</a:tr>
              <a:tr h="357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Times New Roman"/>
                          <a:cs typeface="Times New Roman"/>
                        </a:rPr>
                        <a:t>Ростов - на -Дону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latin typeface="+mj-lt"/>
                          <a:ea typeface="Times New Roman"/>
                          <a:cs typeface="Times New Roman"/>
                        </a:rPr>
                        <a:t>«КОМФОРТНЫЙ ДОМ»</a:t>
                      </a:r>
                      <a:endParaRPr lang="ru-RU" sz="13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Times New Roman"/>
                          <a:cs typeface="Times New Roman"/>
                        </a:rPr>
                        <a:t>Юрий Кузьмин 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Times New Roman"/>
                          <a:cs typeface="Times New Roman"/>
                        </a:rPr>
                        <a:t>(863)256-66-68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</a:tr>
              <a:tr h="357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Times New Roman"/>
                          <a:cs typeface="Times New Roman"/>
                        </a:rPr>
                        <a:t>Подольск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+mj-lt"/>
                        </a:rPr>
                        <a:t>«КОМЕТА СЕРВИС»</a:t>
                      </a:r>
                      <a:endParaRPr lang="ru-RU" sz="13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Сергей Петров  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8-925-085-13-62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</a:tr>
              <a:tr h="502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Times New Roman"/>
                          <a:cs typeface="Times New Roman"/>
                        </a:rPr>
                        <a:t>Самара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+mj-lt"/>
                        </a:rPr>
                        <a:t>«СОВРЕМЕННЫЕ ТЕХНОЛОГИИ»</a:t>
                      </a:r>
                      <a:endParaRPr lang="ru-RU" sz="13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Андрей Панфилов  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(846) 248-33-52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8229600" cy="785834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chemeClr val="accent2"/>
                </a:solidFill>
                <a:latin typeface="+mn-lt"/>
              </a:rPr>
              <a:t>Наши контакты</a:t>
            </a:r>
            <a:endParaRPr lang="ru-RU" sz="26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6" name="Содержимое 5" descr="машприбор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952" y="1500174"/>
            <a:ext cx="3510791" cy="1229713"/>
          </a:xfrm>
        </p:spPr>
      </p:pic>
      <p:pic>
        <p:nvPicPr>
          <p:cNvPr id="4" name="Рисунок 3" descr="Схема проезд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1442746"/>
            <a:ext cx="5357818" cy="5415254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0" y="2857496"/>
            <a:ext cx="3714744" cy="35004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Россия,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150008,  г. Ярославль, 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ru-RU" sz="2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пр-т</a:t>
            </a: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 Машиностроителей, </a:t>
            </a: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83</a:t>
            </a: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т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(4852) 74-12-03, </a:t>
            </a: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т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/</a:t>
            </a:r>
            <a:r>
              <a:rPr kumimoji="0" lang="ru-RU" sz="2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ф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74-12-04</a:t>
            </a:r>
            <a:endParaRPr kumimoji="0" lang="ru-RU" sz="200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E-mail: info@yaroslavl.ru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http://www.ecosvc.ru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9" name="Рисунок 8" descr="лог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45926" y="714356"/>
            <a:ext cx="1483824" cy="642942"/>
          </a:xfrm>
          <a:prstGeom prst="rect">
            <a:avLst/>
          </a:prstGeom>
        </p:spPr>
      </p:pic>
      <p:pic>
        <p:nvPicPr>
          <p:cNvPr id="1026" name="Picture 2" descr="http://blog.flymarketing.ru/wp-content/uploads/pnon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6644" y="4639480"/>
            <a:ext cx="1857355" cy="2218519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2643182"/>
            <a:ext cx="7851648" cy="1828800"/>
          </a:xfrm>
        </p:spPr>
        <p:txBody>
          <a:bodyPr>
            <a:normAutofit fontScale="90000"/>
          </a:bodyPr>
          <a:lstStyle/>
          <a:p>
            <a:r>
              <a:rPr lang="ru-RU" sz="5300" b="0" dirty="0" smtClean="0">
                <a:solidFill>
                  <a:schemeClr val="accent2"/>
                </a:solidFill>
              </a:rPr>
              <a:t>Флотационно-фильтрационные</a:t>
            </a:r>
            <a:r>
              <a:rPr lang="ru-RU" b="0" dirty="0" smtClean="0">
                <a:solidFill>
                  <a:schemeClr val="accent2"/>
                </a:solidFill>
              </a:rPr>
              <a:t/>
            </a:r>
            <a:br>
              <a:rPr lang="ru-RU" b="0" dirty="0" smtClean="0">
                <a:solidFill>
                  <a:schemeClr val="accent2"/>
                </a:solidFill>
              </a:rPr>
            </a:br>
            <a:r>
              <a:rPr lang="ru-RU" b="0" dirty="0" smtClean="0"/>
              <a:t> </a:t>
            </a:r>
            <a:r>
              <a:rPr lang="ru-RU" b="0" dirty="0" smtClean="0">
                <a:solidFill>
                  <a:schemeClr val="accent2"/>
                </a:solidFill>
              </a:rPr>
              <a:t>установки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5" name="Рисунок 4" descr="лог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5926" y="714356"/>
            <a:ext cx="1483824" cy="642942"/>
          </a:xfrm>
          <a:prstGeom prst="rect">
            <a:avLst/>
          </a:prstGeom>
        </p:spPr>
      </p:pic>
      <p:pic>
        <p:nvPicPr>
          <p:cNvPr id="2050" name="Picture 2" descr="C:\Анна\ФОТО Цех\SDC135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143008"/>
            <a:ext cx="4018370" cy="53578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24" name="Picture 4" descr="https://encrypted-tbn2.gstatic.com/images?q=tbn:ANd9GcSbY5djD6TxfpbESnbgeA4QOU7QnvmzoFcjs0OZFEDHwSmr17OYjAYPi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4610310"/>
            <a:ext cx="2214578" cy="192572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7715304" cy="642942"/>
          </a:xfrm>
        </p:spPr>
        <p:txBody>
          <a:bodyPr/>
          <a:lstStyle/>
          <a:p>
            <a:r>
              <a:rPr lang="ru-RU" b="1" dirty="0" smtClean="0">
                <a:solidFill>
                  <a:schemeClr val="accent2"/>
                </a:solidFill>
                <a:latin typeface="+mn-lt"/>
              </a:rPr>
              <a:t>Установки серии "ФФУ</a:t>
            </a:r>
            <a:r>
              <a:rPr lang="ru-RU" dirty="0" smtClean="0">
                <a:solidFill>
                  <a:schemeClr val="accent2"/>
                </a:solidFill>
                <a:latin typeface="+mn-lt"/>
              </a:rPr>
              <a:t>"</a:t>
            </a:r>
            <a:endParaRPr lang="ru-RU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28596" y="3500438"/>
            <a:ext cx="4357718" cy="285752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2"/>
                </a:solidFill>
              </a:rPr>
              <a:t>Относятся </a:t>
            </a:r>
            <a:r>
              <a:rPr lang="ru-RU" sz="2000" dirty="0" smtClean="0">
                <a:solidFill>
                  <a:schemeClr val="accent2"/>
                </a:solidFill>
              </a:rPr>
              <a:t>к очистным сооружениям промышленных стоков и </a:t>
            </a:r>
            <a:r>
              <a:rPr lang="ru-RU" sz="2000" b="1" dirty="0" smtClean="0">
                <a:solidFill>
                  <a:schemeClr val="accent2"/>
                </a:solidFill>
              </a:rPr>
              <a:t>применяются</a:t>
            </a:r>
            <a:r>
              <a:rPr lang="ru-RU" sz="2000" dirty="0" smtClean="0">
                <a:solidFill>
                  <a:schemeClr val="accent2"/>
                </a:solidFill>
              </a:rPr>
              <a:t> для очистки сточных вод после мойки автомобилей, ливневых вод гаражей, автостоянок, промышленных предприятий и других типов сточных вод.</a:t>
            </a:r>
          </a:p>
        </p:txBody>
      </p:sp>
      <p:pic>
        <p:nvPicPr>
          <p:cNvPr id="13" name="Рисунок 12" descr="ФФУ-4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32050" y="1500198"/>
            <a:ext cx="2383156" cy="2500306"/>
          </a:xfrm>
          <a:prstGeom prst="rect">
            <a:avLst/>
          </a:prstGeom>
        </p:spPr>
      </p:pic>
      <p:pic>
        <p:nvPicPr>
          <p:cNvPr id="15" name="Рисунок 14" descr="ФФУ-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6512" y="4000504"/>
            <a:ext cx="2428892" cy="2514965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643702" y="2285992"/>
            <a:ext cx="1214446" cy="51910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«ФФУ – 4»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5000628" y="5357826"/>
            <a:ext cx="1643074" cy="57150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«ФФУ – 10»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Текст 2"/>
          <p:cNvSpPr txBox="1">
            <a:spLocks/>
          </p:cNvSpPr>
          <p:nvPr/>
        </p:nvSpPr>
        <p:spPr>
          <a:xfrm>
            <a:off x="428596" y="1357298"/>
            <a:ext cx="4214842" cy="2143140"/>
          </a:xfrm>
          <a:prstGeom prst="rect">
            <a:avLst/>
          </a:prstGeom>
        </p:spPr>
        <p:txBody>
          <a:bodyPr vert="horz" lIns="18288" rIns="18288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Предназначены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для очистки производственных сточных вод от: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нефтепродуктов,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 масел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взвешенных веществ.</a:t>
            </a:r>
          </a:p>
        </p:txBody>
      </p:sp>
      <p:pic>
        <p:nvPicPr>
          <p:cNvPr id="11" name="Рисунок 10" descr="лог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45926" y="714356"/>
            <a:ext cx="1483824" cy="642942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060" y="428604"/>
            <a:ext cx="8229600" cy="785818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chemeClr val="accent2"/>
                </a:solidFill>
                <a:latin typeface="+mn-lt"/>
              </a:rPr>
              <a:t>Модельный</a:t>
            </a:r>
            <a:r>
              <a:rPr lang="ru-RU" sz="2600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ru-RU" sz="2600" b="1" dirty="0" smtClean="0">
                <a:solidFill>
                  <a:schemeClr val="accent2"/>
                </a:solidFill>
                <a:latin typeface="+mn-lt"/>
              </a:rPr>
              <a:t>ряд «ФФУ»</a:t>
            </a:r>
            <a:endParaRPr lang="ru-RU" sz="2600" b="1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500169"/>
          <a:ext cx="8286810" cy="51811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0627"/>
                <a:gridCol w="1804097"/>
                <a:gridCol w="1657362"/>
                <a:gridCol w="1657362"/>
                <a:gridCol w="1657362"/>
              </a:tblGrid>
              <a:tr h="714536"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Модель </a:t>
                      </a:r>
                      <a:endParaRPr lang="ru-RU" sz="13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Производительность,</a:t>
                      </a:r>
                    </a:p>
                    <a:p>
                      <a:pPr algn="ctr"/>
                      <a:r>
                        <a:rPr kumimoji="0" lang="ru-RU" sz="13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м</a:t>
                      </a:r>
                      <a:r>
                        <a:rPr kumimoji="0" lang="ru-RU" sz="1300" b="1" kern="1200" baseline="300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3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/час</a:t>
                      </a:r>
                      <a:endParaRPr lang="ru-RU" sz="13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Габаритные размеры, м</a:t>
                      </a:r>
                    </a:p>
                    <a:p>
                      <a:pPr algn="ctr"/>
                      <a:r>
                        <a:rPr kumimoji="0" lang="ru-RU" sz="13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Д*Ш*В</a:t>
                      </a:r>
                      <a:endParaRPr lang="ru-RU" sz="13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Масса, т</a:t>
                      </a:r>
                    </a:p>
                    <a:p>
                      <a:pPr algn="ctr"/>
                      <a:r>
                        <a:rPr kumimoji="0" lang="ru-RU" sz="13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сухая/с водой</a:t>
                      </a:r>
                      <a:endParaRPr lang="ru-RU" sz="13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Установленная</a:t>
                      </a:r>
                    </a:p>
                    <a:p>
                      <a:pPr algn="ctr"/>
                      <a:r>
                        <a:rPr kumimoji="0" lang="ru-RU" sz="13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мощность, кВт</a:t>
                      </a:r>
                      <a:endParaRPr lang="ru-RU" sz="1300" dirty="0">
                        <a:latin typeface="+mj-lt"/>
                      </a:endParaRPr>
                    </a:p>
                  </a:txBody>
                  <a:tcPr/>
                </a:tc>
              </a:tr>
              <a:tr h="343589"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«ФФУ-1М»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1,0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1,18*1,00*1,44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0,25/ 0,6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2,3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43589"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«ФФУ-2М»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2,0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1,45*1,33*1,72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0,5 /1,0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2,3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43589"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«ФФУ-4М»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4,0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1,79*1,53*1,70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0,6/ 2,2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4,2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43589"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«ФФУ-6М»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6,0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2,20*1,79*1,76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0,9/ 4,2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3,5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43589"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«ФФУ-10»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10,0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2,62*1,85*2,30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1,7/ 6,8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5,9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43589"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«ФФУ-15»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15,0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3,44*2,22*2,26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2,6/ 9,7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7,9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43589"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«ФФУ-20»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20,0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3,84*2,22*2,35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2,8/ 12,8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solidFill>
                          <a:srgbClr val="00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7,9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43589"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«ФФУ-30»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30,0</a:t>
                      </a:r>
                      <a:endParaRPr lang="ru-RU" sz="13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5,60*2,40*2,47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3,3 /17,8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15,8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43589"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«ФФУ-40»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40,0</a:t>
                      </a:r>
                      <a:endParaRPr lang="ru-RU" sz="13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6,75*2,40*2,47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3,5 /17,8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15,8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43589"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«ФФУ-50»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50,0</a:t>
                      </a:r>
                      <a:endParaRPr lang="ru-RU" sz="13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7,43*2,40*2,53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4,7/ 25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43589"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«ФФУ-65»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65,0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6,50*4,70*3,00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8,5/ 36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18,5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43589"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«ФФУ-80»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80,0</a:t>
                      </a:r>
                      <a:endParaRPr lang="ru-RU" sz="13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7,20*5,20*2,50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9,6/ 42,6</a:t>
                      </a:r>
                      <a:endParaRPr lang="ru-RU" sz="13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31,5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43589"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«ФФУ-100»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9,60*5,60*2,59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12,2/ 45,6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42 </a:t>
                      </a:r>
                      <a:endParaRPr lang="ru-RU" sz="13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7" name="Рисунок 6" descr="лог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5926" y="714356"/>
            <a:ext cx="1483824" cy="642942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лог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5926" y="714356"/>
            <a:ext cx="1483824" cy="642942"/>
          </a:xfrm>
          <a:prstGeom prst="rect">
            <a:avLst/>
          </a:prstGeom>
        </p:spPr>
      </p:pic>
      <p:pic>
        <p:nvPicPr>
          <p:cNvPr id="4098" name="Picture 2" descr="C:\Фото\МБ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2500306"/>
            <a:ext cx="3420487" cy="2714644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785786" y="785794"/>
            <a:ext cx="7715304" cy="642942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chemeClr val="accent2"/>
                </a:solidFill>
                <a:latin typeface="+mn-lt"/>
              </a:rPr>
              <a:t>Блок емкостей «Моноблок»</a:t>
            </a:r>
            <a:endParaRPr lang="ru-RU" sz="26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285720" y="1500174"/>
            <a:ext cx="8429684" cy="571504"/>
          </a:xfrm>
          <a:prstGeom prst="rect">
            <a:avLst/>
          </a:prstGeom>
        </p:spPr>
        <p:txBody>
          <a:bodyPr vert="horz" lIns="18288" rIns="18288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«Моноблок» 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предназначен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для организации водооборотного цикла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Текст 2"/>
          <p:cNvSpPr txBox="1">
            <a:spLocks/>
          </p:cNvSpPr>
          <p:nvPr/>
        </p:nvSpPr>
        <p:spPr>
          <a:xfrm>
            <a:off x="214282" y="2000240"/>
            <a:ext cx="5072098" cy="2786082"/>
          </a:xfrm>
          <a:prstGeom prst="rect">
            <a:avLst/>
          </a:prstGeom>
        </p:spPr>
        <p:txBody>
          <a:bodyPr vert="horz" lIns="18288" rIns="18288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«Моноблок»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обеспечивает: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lvl="1">
              <a:spcBef>
                <a:spcPct val="20000"/>
              </a:spcBef>
              <a:buClr>
                <a:schemeClr val="accent3"/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2000" b="1" baseline="0" dirty="0" smtClean="0">
                <a:solidFill>
                  <a:schemeClr val="accent2"/>
                </a:solidFill>
              </a:rPr>
              <a:t> </a:t>
            </a: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предварительную очистку от взвешенных веществ и пленочных продуктов </a:t>
            </a:r>
          </a:p>
          <a:p>
            <a:pPr lvl="1">
              <a:spcBef>
                <a:spcPct val="20000"/>
              </a:spcBef>
              <a:buClr>
                <a:schemeClr val="accent3"/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accent2"/>
                </a:solidFill>
              </a:rPr>
              <a:t> усредняет приток воды перед «ФФУ»</a:t>
            </a:r>
          </a:p>
          <a:p>
            <a:pPr lvl="1">
              <a:spcBef>
                <a:spcPct val="20000"/>
              </a:spcBef>
              <a:buClr>
                <a:schemeClr val="accent3"/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accent2"/>
                </a:solidFill>
              </a:rPr>
              <a:t> накапливает чистую воду</a:t>
            </a:r>
          </a:p>
          <a:p>
            <a:pPr lvl="1">
              <a:spcBef>
                <a:spcPct val="20000"/>
              </a:spcBef>
              <a:buClr>
                <a:schemeClr val="accent3"/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accent2"/>
                </a:solidFill>
              </a:rPr>
              <a:t> накапливает шлам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ru-RU" sz="200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Текст 2"/>
          <p:cNvSpPr txBox="1">
            <a:spLocks/>
          </p:cNvSpPr>
          <p:nvPr/>
        </p:nvSpPr>
        <p:spPr>
          <a:xfrm>
            <a:off x="285720" y="4643446"/>
            <a:ext cx="4786346" cy="2071702"/>
          </a:xfrm>
          <a:prstGeom prst="rect">
            <a:avLst/>
          </a:prstGeom>
        </p:spPr>
        <p:txBody>
          <a:bodyPr vert="horz" lIns="18288" rIns="18288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«Моноблок» 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состоит из:</a:t>
            </a:r>
          </a:p>
          <a:p>
            <a:pPr lvl="1">
              <a:spcBef>
                <a:spcPct val="20000"/>
              </a:spcBef>
              <a:buClr>
                <a:schemeClr val="accent3"/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2000" b="1" baseline="0" dirty="0" smtClean="0">
                <a:solidFill>
                  <a:schemeClr val="accent2"/>
                </a:solidFill>
              </a:rPr>
              <a:t> </a:t>
            </a:r>
            <a:r>
              <a:rPr lang="ru-RU" sz="2000" baseline="0" dirty="0" smtClean="0">
                <a:solidFill>
                  <a:schemeClr val="accent2"/>
                </a:solidFill>
              </a:rPr>
              <a:t>тонкослойного отстойника</a:t>
            </a:r>
          </a:p>
          <a:p>
            <a:pPr lvl="1">
              <a:spcBef>
                <a:spcPct val="20000"/>
              </a:spcBef>
              <a:buClr>
                <a:schemeClr val="accent3"/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accent2"/>
                </a:solidFill>
              </a:rPr>
              <a:t> б</a:t>
            </a:r>
            <a:r>
              <a:rPr kumimoji="0" lang="ru-RU" sz="2000" i="0" u="none" strike="noStrike" kern="1200" cap="none" spc="0" normalizeH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иокоагулятора</a:t>
            </a:r>
            <a:endParaRPr kumimoji="0" lang="ru-RU" sz="2000" i="0" u="none" strike="noStrike" kern="1200" cap="none" spc="0" normalizeH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1">
              <a:spcBef>
                <a:spcPct val="20000"/>
              </a:spcBef>
              <a:buClr>
                <a:schemeClr val="accent3"/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accent2"/>
                </a:solidFill>
              </a:rPr>
              <a:t> </a:t>
            </a:r>
            <a:r>
              <a:rPr lang="ru-RU" sz="2000" dirty="0" err="1" smtClean="0">
                <a:solidFill>
                  <a:schemeClr val="accent2"/>
                </a:solidFill>
              </a:rPr>
              <a:t>у</a:t>
            </a:r>
            <a:r>
              <a:rPr lang="ru-RU" sz="2000" baseline="0" dirty="0" err="1" smtClean="0">
                <a:solidFill>
                  <a:schemeClr val="accent2"/>
                </a:solidFill>
              </a:rPr>
              <a:t>среднителя</a:t>
            </a:r>
            <a:endParaRPr lang="ru-RU" sz="2000" baseline="0" dirty="0" smtClean="0">
              <a:solidFill>
                <a:schemeClr val="accent2"/>
              </a:solidFill>
            </a:endParaRPr>
          </a:p>
          <a:p>
            <a:pPr lvl="1">
              <a:spcBef>
                <a:spcPct val="20000"/>
              </a:spcBef>
              <a:buClr>
                <a:schemeClr val="accent3"/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accent2"/>
                </a:solidFill>
              </a:rPr>
              <a:t> б</a:t>
            </a:r>
            <a:r>
              <a:rPr kumimoji="0" lang="ru-RU" sz="2000" i="0" u="none" strike="noStrike" kern="1200" cap="none" spc="0" normalizeH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ака</a:t>
            </a:r>
            <a:r>
              <a:rPr kumimoji="0" lang="ru-RU" sz="2000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чистой воды</a:t>
            </a:r>
            <a:endParaRPr kumimoji="0" lang="ru-RU" sz="200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3" name="Соединительная линия уступом 12"/>
          <p:cNvCxnSpPr/>
          <p:nvPr/>
        </p:nvCxnSpPr>
        <p:spPr>
          <a:xfrm rot="10800000" flipV="1">
            <a:off x="4357686" y="3071808"/>
            <a:ext cx="3929090" cy="214314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>
          <a:xfrm>
            <a:off x="8286776" y="2500306"/>
            <a:ext cx="500066" cy="42862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1" name="Соединительная линия уступом 20"/>
          <p:cNvCxnSpPr/>
          <p:nvPr/>
        </p:nvCxnSpPr>
        <p:spPr>
          <a:xfrm rot="10800000" flipV="1">
            <a:off x="3000364" y="2857496"/>
            <a:ext cx="4714908" cy="2714644"/>
          </a:xfrm>
          <a:prstGeom prst="bentConnector3">
            <a:avLst>
              <a:gd name="adj1" fmla="val -10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/>
          <p:nvPr/>
        </p:nvCxnSpPr>
        <p:spPr>
          <a:xfrm rot="10800000" flipV="1">
            <a:off x="3000364" y="2786058"/>
            <a:ext cx="4429156" cy="3214710"/>
          </a:xfrm>
          <a:prstGeom prst="bentConnector3">
            <a:avLst>
              <a:gd name="adj1" fmla="val -17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оединительная линия уступом 30"/>
          <p:cNvCxnSpPr/>
          <p:nvPr/>
        </p:nvCxnSpPr>
        <p:spPr>
          <a:xfrm rot="10800000" flipV="1">
            <a:off x="3071802" y="2643182"/>
            <a:ext cx="3786214" cy="3714776"/>
          </a:xfrm>
          <a:prstGeom prst="bentConnector3">
            <a:avLst>
              <a:gd name="adj1" fmla="val 2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лог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5926" y="714356"/>
            <a:ext cx="1483824" cy="642942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785786" y="785794"/>
            <a:ext cx="7715304" cy="642942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chemeClr val="accent2"/>
                </a:solidFill>
                <a:latin typeface="+mn-lt"/>
              </a:rPr>
              <a:t>Система «Моноблок- ФФУ»</a:t>
            </a:r>
            <a:endParaRPr lang="ru-RU" sz="26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142844" y="1571612"/>
            <a:ext cx="5572164" cy="1357322"/>
          </a:xfrm>
          <a:prstGeom prst="rect">
            <a:avLst/>
          </a:prstGeom>
        </p:spPr>
        <p:txBody>
          <a:bodyPr vert="horz" lIns="18288" rIns="18288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Установки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«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ФФУ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 могут использоваться в комплексе 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 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Моноблоком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 для организации оборотного водоснабжения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Текст 2"/>
          <p:cNvSpPr txBox="1">
            <a:spLocks/>
          </p:cNvSpPr>
          <p:nvPr/>
        </p:nvSpPr>
        <p:spPr>
          <a:xfrm>
            <a:off x="214282" y="2786058"/>
            <a:ext cx="3143272" cy="3786214"/>
          </a:xfrm>
          <a:prstGeom prst="rect">
            <a:avLst/>
          </a:prstGeom>
        </p:spPr>
        <p:txBody>
          <a:bodyPr vert="horz" lIns="18288" rIns="18288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Система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предназначена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для эксплуатации в закрытых помещениях.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lang="ru-RU" sz="2000" dirty="0" smtClean="0">
                <a:solidFill>
                  <a:schemeClr val="accent2"/>
                </a:solidFill>
              </a:rPr>
              <a:t>Очистка воды может осуществляться с помощью реагентов: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Коагулянты – соли алюминия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III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железа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II, III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lang="ru-RU" sz="2000" dirty="0" err="1" smtClean="0">
                <a:solidFill>
                  <a:schemeClr val="accent2"/>
                </a:solidFill>
              </a:rPr>
              <a:t>Флокулянты</a:t>
            </a:r>
            <a:r>
              <a:rPr lang="ru-RU" sz="2000" dirty="0" smtClean="0">
                <a:solidFill>
                  <a:schemeClr val="accent2"/>
                </a:solidFill>
              </a:rPr>
              <a:t> катионного и анионного типа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7106" name="Picture 2" descr="http://www.vo-da.ru/images/1/a/1/1067x800/sistema-ochistki-stokov-avtomoyki-skat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2428868"/>
            <a:ext cx="5145143" cy="38576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428728" y="928670"/>
            <a:ext cx="4143404" cy="5000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Схема «</a:t>
            </a:r>
            <a:r>
              <a:rPr kumimoji="0" lang="ru-RU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Моноблок-ФФУ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»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00100" y="3929066"/>
            <a:ext cx="7429552" cy="25717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chemeClr val="accent2"/>
                </a:solidFill>
                <a:ea typeface="+mj-ea"/>
                <a:cs typeface="+mj-cs"/>
              </a:rPr>
              <a:t>Сточная вода из приямка</a:t>
            </a:r>
            <a:r>
              <a:rPr lang="ru-RU" sz="2000" dirty="0" smtClean="0">
                <a:solidFill>
                  <a:schemeClr val="accent2"/>
                </a:solidFill>
                <a:ea typeface="+mj-ea"/>
                <a:cs typeface="+mj-cs"/>
              </a:rPr>
              <a:t> моечного лотка подается в </a:t>
            </a:r>
            <a:r>
              <a:rPr lang="ru-RU" sz="2000" b="1" dirty="0" smtClean="0">
                <a:solidFill>
                  <a:schemeClr val="accent2"/>
                </a:solidFill>
                <a:ea typeface="+mj-ea"/>
                <a:cs typeface="+mj-cs"/>
              </a:rPr>
              <a:t>тонкослойный отстойник</a:t>
            </a:r>
            <a:r>
              <a:rPr lang="ru-RU" sz="2000" dirty="0" smtClean="0">
                <a:solidFill>
                  <a:schemeClr val="accent2"/>
                </a:solidFill>
                <a:ea typeface="+mj-ea"/>
                <a:cs typeface="+mj-cs"/>
              </a:rPr>
              <a:t> где освобождается  от тяжелых примесей и нефтепродуктов, далее попадает в </a:t>
            </a:r>
            <a:r>
              <a:rPr lang="ru-RU" sz="2000" b="1" dirty="0" err="1" smtClean="0">
                <a:solidFill>
                  <a:schemeClr val="accent2"/>
                </a:solidFill>
                <a:ea typeface="+mj-ea"/>
                <a:cs typeface="+mj-cs"/>
              </a:rPr>
              <a:t>биокоагулятор</a:t>
            </a:r>
            <a:r>
              <a:rPr lang="ru-RU" sz="2000" dirty="0" smtClean="0">
                <a:solidFill>
                  <a:schemeClr val="accent2"/>
                </a:solidFill>
                <a:ea typeface="+mj-ea"/>
                <a:cs typeface="+mj-cs"/>
              </a:rPr>
              <a:t> где происходит окисление органических загрязнений, затем в </a:t>
            </a:r>
            <a:r>
              <a:rPr lang="ru-RU" sz="2000" b="1" dirty="0" err="1" smtClean="0">
                <a:solidFill>
                  <a:schemeClr val="accent2"/>
                </a:solidFill>
                <a:ea typeface="+mj-ea"/>
                <a:cs typeface="+mj-cs"/>
              </a:rPr>
              <a:t>усреднитель</a:t>
            </a:r>
            <a:r>
              <a:rPr lang="ru-RU" sz="2000" dirty="0" smtClean="0">
                <a:solidFill>
                  <a:schemeClr val="accent2"/>
                </a:solidFill>
                <a:ea typeface="+mj-ea"/>
                <a:cs typeface="+mj-cs"/>
              </a:rPr>
              <a:t> откуда забирается насосом в «ФФУ», после установки «ФФУ» очищенная вода поступает в бак чистой воды и далее возвращается на мойку.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571612"/>
            <a:ext cx="7215238" cy="2029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2000">
    <p:wedg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5060</TotalTime>
  <Words>1424</Words>
  <PresentationFormat>Экран (4:3)</PresentationFormat>
  <Paragraphs>394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Поток</vt:lpstr>
      <vt:lpstr>Слайд 1</vt:lpstr>
      <vt:lpstr>О компании</vt:lpstr>
      <vt:lpstr>Слайд 3</vt:lpstr>
      <vt:lpstr>Флотационно-фильтрационные  установки</vt:lpstr>
      <vt:lpstr>Установки серии "ФФУ"</vt:lpstr>
      <vt:lpstr>Модельный ряд «ФФУ»</vt:lpstr>
      <vt:lpstr>Блок емкостей «Моноблок»</vt:lpstr>
      <vt:lpstr>Система «Моноблок- ФФУ»</vt:lpstr>
      <vt:lpstr>Слайд 9</vt:lpstr>
      <vt:lpstr>Модельный ряд «Моноблок-ФФУ»</vt:lpstr>
      <vt:lpstr>Документация на «ФФУ»</vt:lpstr>
      <vt:lpstr>Системы  «СКАТ»   </vt:lpstr>
      <vt:lpstr>Системы оборотного водоснабжения  серии «СКАТ»</vt:lpstr>
      <vt:lpstr> </vt:lpstr>
      <vt:lpstr>Слайд 15</vt:lpstr>
      <vt:lpstr>Слайд 16</vt:lpstr>
      <vt:lpstr>Слайд 17</vt:lpstr>
      <vt:lpstr>Слайд 18</vt:lpstr>
      <vt:lpstr>  «Под  ключ»  </vt:lpstr>
      <vt:lpstr>Услуги. Инженерное,  промышленное проектирование. </vt:lpstr>
      <vt:lpstr>Слайд 21</vt:lpstr>
      <vt:lpstr>Проект  2-х постовой мойки</vt:lpstr>
      <vt:lpstr>Слайд 23</vt:lpstr>
      <vt:lpstr>Мобильное здание </vt:lpstr>
      <vt:lpstr>Общий вид автомойки</vt:lpstr>
      <vt:lpstr>Сертификаты на мобильные здания </vt:lpstr>
      <vt:lpstr>Реализованные проекты</vt:lpstr>
      <vt:lpstr>Слайд 28</vt:lpstr>
      <vt:lpstr>Слайд 29</vt:lpstr>
      <vt:lpstr>Слайд 30</vt:lpstr>
      <vt:lpstr> </vt:lpstr>
      <vt:lpstr>География продаж</vt:lpstr>
      <vt:lpstr>Слайд 33</vt:lpstr>
      <vt:lpstr>Наши контакты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Ярославский завод промышленного водоочистного оборудования «ЭКОСЕРВИС»</dc:title>
  <dc:creator>Анна</dc:creator>
  <cp:lastModifiedBy>menedj</cp:lastModifiedBy>
  <cp:revision>534</cp:revision>
  <dcterms:created xsi:type="dcterms:W3CDTF">2012-12-21T13:30:33Z</dcterms:created>
  <dcterms:modified xsi:type="dcterms:W3CDTF">2014-06-26T05:19:10Z</dcterms:modified>
</cp:coreProperties>
</file>